
<file path=[Content_Types].xml><?xml version="1.0" encoding="utf-8"?>
<Types xmlns="http://schemas.openxmlformats.org/package/2006/content-types">
  <Default Extension="jpeg" ContentType="image/jpeg"/>
  <Default Extension="JPG" ContentType="image/.jpg"/>
  <Default Extension="png" ContentType="image/png"/>
  <Default Extension="tiff" ContentType="image/tiff"/>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983" r:id="rId5"/>
    <p:sldId id="263" r:id="rId6"/>
    <p:sldId id="257" r:id="rId7"/>
    <p:sldId id="320" r:id="rId8"/>
    <p:sldId id="265" r:id="rId9"/>
    <p:sldId id="321" r:id="rId10"/>
    <p:sldId id="259" r:id="rId11"/>
    <p:sldId id="940" r:id="rId12"/>
    <p:sldId id="941" r:id="rId13"/>
    <p:sldId id="947" r:id="rId14"/>
    <p:sldId id="948" r:id="rId15"/>
    <p:sldId id="942" r:id="rId16"/>
    <p:sldId id="943" r:id="rId17"/>
    <p:sldId id="944" r:id="rId18"/>
    <p:sldId id="945" r:id="rId19"/>
    <p:sldId id="957" r:id="rId20"/>
    <p:sldId id="950" r:id="rId21"/>
    <p:sldId id="958" r:id="rId22"/>
    <p:sldId id="984" r:id="rId23"/>
    <p:sldId id="1051" r:id="rId24"/>
    <p:sldId id="959" r:id="rId25"/>
    <p:sldId id="960" r:id="rId26"/>
    <p:sldId id="961" r:id="rId27"/>
    <p:sldId id="951" r:id="rId28"/>
    <p:sldId id="952" r:id="rId29"/>
    <p:sldId id="328" r:id="rId30"/>
    <p:sldId id="954" r:id="rId31"/>
    <p:sldId id="956" r:id="rId32"/>
    <p:sldId id="962" r:id="rId33"/>
    <p:sldId id="963" r:id="rId34"/>
    <p:sldId id="1101" r:id="rId35"/>
    <p:sldId id="964" r:id="rId36"/>
    <p:sldId id="965" r:id="rId37"/>
    <p:sldId id="966" r:id="rId38"/>
    <p:sldId id="967" r:id="rId39"/>
    <p:sldId id="968" r:id="rId40"/>
    <p:sldId id="969" r:id="rId41"/>
    <p:sldId id="970" r:id="rId42"/>
    <p:sldId id="971" r:id="rId43"/>
    <p:sldId id="972" r:id="rId44"/>
    <p:sldId id="973" r:id="rId45"/>
    <p:sldId id="974" r:id="rId46"/>
    <p:sldId id="975" r:id="rId47"/>
    <p:sldId id="976" r:id="rId48"/>
    <p:sldId id="977" r:id="rId49"/>
    <p:sldId id="978" r:id="rId50"/>
    <p:sldId id="979" r:id="rId51"/>
    <p:sldId id="287" r:id="rId52"/>
    <p:sldId id="292" r:id="rId53"/>
    <p:sldId id="293" r:id="rId54"/>
    <p:sldId id="301" r:id="rId55"/>
    <p:sldId id="981" r:id="rId56"/>
    <p:sldId id="295" r:id="rId57"/>
    <p:sldId id="296" r:id="rId58"/>
    <p:sldId id="297" r:id="rId59"/>
    <p:sldId id="982" r:id="rId60"/>
    <p:sldId id="298" r:id="rId61"/>
    <p:sldId id="299" r:id="rId62"/>
    <p:sldId id="300" r:id="rId63"/>
    <p:sldId id="305" r:id="rId64"/>
    <p:sldId id="302" r:id="rId65"/>
    <p:sldId id="331" r:id="rId66"/>
    <p:sldId id="333" r:id="rId67"/>
    <p:sldId id="332" r:id="rId68"/>
    <p:sldId id="334" r:id="rId69"/>
    <p:sldId id="335" r:id="rId70"/>
    <p:sldId id="336" r:id="rId71"/>
    <p:sldId id="337" r:id="rId72"/>
    <p:sldId id="338" r:id="rId73"/>
    <p:sldId id="308" r:id="rId7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11" autoAdjust="0"/>
    <p:restoredTop sz="86328"/>
  </p:normalViewPr>
  <p:slideViewPr>
    <p:cSldViewPr snapToGrid="0">
      <p:cViewPr varScale="1">
        <p:scale>
          <a:sx n="94" d="100"/>
          <a:sy n="94" d="100"/>
        </p:scale>
        <p:origin x="2088" y="20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7" Type="http://schemas.openxmlformats.org/officeDocument/2006/relationships/tableStyles" Target="tableStyles.xml"/><Relationship Id="rId76" Type="http://schemas.openxmlformats.org/officeDocument/2006/relationships/viewProps" Target="viewProps.xml"/><Relationship Id="rId75" Type="http://schemas.openxmlformats.org/officeDocument/2006/relationships/presProps" Target="presProps.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GI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jpe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jpeg>
</file>

<file path=ppt/media/image79.jpeg>
</file>

<file path=ppt/media/image8.png>
</file>

<file path=ppt/media/image80.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93486C-C753-46BA-83C1-2DC3DB3050AC}" type="datetimeFigureOut">
              <a:rPr lang="en-US" smtClean="0"/>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0BDF8B-C338-49A2-B495-F87D8695459E}"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9.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0.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Neural</a:t>
            </a:r>
            <a:r>
              <a:rPr lang="en-US" baseline="0" dirty="0"/>
              <a:t> network size is increasing over time. Note that we’re still below the level of a frog.</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general could</a:t>
            </a:r>
            <a:r>
              <a:rPr lang="en-US" baseline="0" dirty="0"/>
              <a:t> have more or fewer inputs.</a:t>
            </a:r>
            <a:endParaRPr lang="en-US" baseline="0" dirty="0"/>
          </a:p>
          <a:p>
            <a:endParaRPr lang="en-US" baseline="0" dirty="0"/>
          </a:p>
          <a:p>
            <a:r>
              <a:rPr lang="en-US" baseline="0" dirty="0"/>
              <a:t>Mention that figures come from Michael Nielsen’s book</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large value for w_1 indicates that the weather matters a lo</a:t>
            </a:r>
            <a:r>
              <a:rPr lang="en-US" baseline="0" dirty="0"/>
              <a:t>t more than whether bf or </a:t>
            </a:r>
            <a:r>
              <a:rPr lang="en-US" baseline="0" dirty="0" err="1"/>
              <a:t>gf</a:t>
            </a:r>
            <a:r>
              <a:rPr lang="en-US" baseline="0" dirty="0"/>
              <a:t> attend or nearness of public transit</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Dropping the threshold</a:t>
            </a:r>
            <a:r>
              <a:rPr lang="en-US" baseline="0" dirty="0"/>
              <a:t> means you’re more willing to go to the festival</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0BDF8B-C338-49A2-B495-F87D8695459E}" type="slidenum">
              <a:rPr lang="en-US" smtClean="0"/>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this network, the first column of </a:t>
            </a:r>
            <a:r>
              <a:rPr lang="en-US" sz="1200" b="0" i="0" kern="1200" dirty="0" err="1">
                <a:solidFill>
                  <a:schemeClr val="tx1"/>
                </a:solidFill>
                <a:effectLst/>
                <a:latin typeface="+mn-lt"/>
                <a:ea typeface="+mn-ea"/>
                <a:cs typeface="+mn-cs"/>
              </a:rPr>
              <a:t>perceptrons</a:t>
            </a:r>
            <a:r>
              <a:rPr lang="en-US" sz="1200" b="0" i="0" kern="1200" dirty="0">
                <a:solidFill>
                  <a:schemeClr val="tx1"/>
                </a:solidFill>
                <a:effectLst/>
                <a:latin typeface="+mn-lt"/>
                <a:ea typeface="+mn-ea"/>
                <a:cs typeface="+mn-cs"/>
              </a:rPr>
              <a:t> - what we'll call the first </a:t>
            </a:r>
            <a:r>
              <a:rPr lang="en-US" sz="1200" b="0" i="1" kern="1200" dirty="0">
                <a:solidFill>
                  <a:schemeClr val="tx1"/>
                </a:solidFill>
                <a:effectLst/>
                <a:latin typeface="+mn-lt"/>
                <a:ea typeface="+mn-ea"/>
                <a:cs typeface="+mn-cs"/>
              </a:rPr>
              <a:t>layer</a:t>
            </a:r>
            <a:r>
              <a:rPr lang="en-US" sz="1200" b="0" i="0" kern="1200" dirty="0">
                <a:solidFill>
                  <a:schemeClr val="tx1"/>
                </a:solidFill>
                <a:effectLst/>
                <a:latin typeface="+mn-lt"/>
                <a:ea typeface="+mn-ea"/>
                <a:cs typeface="+mn-cs"/>
              </a:rPr>
              <a:t> of </a:t>
            </a:r>
            <a:r>
              <a:rPr lang="en-US" sz="1200" b="0" i="0" kern="1200" dirty="0" err="1">
                <a:solidFill>
                  <a:schemeClr val="tx1"/>
                </a:solidFill>
                <a:effectLst/>
                <a:latin typeface="+mn-lt"/>
                <a:ea typeface="+mn-ea"/>
                <a:cs typeface="+mn-cs"/>
              </a:rPr>
              <a:t>perceptrons</a:t>
            </a:r>
            <a:r>
              <a:rPr lang="en-US" sz="1200" b="0" i="0" kern="1200" dirty="0">
                <a:solidFill>
                  <a:schemeClr val="tx1"/>
                </a:solidFill>
                <a:effectLst/>
                <a:latin typeface="+mn-lt"/>
                <a:ea typeface="+mn-ea"/>
                <a:cs typeface="+mn-cs"/>
              </a:rPr>
              <a:t> - is making three very simple decisions, by weighing the input evidence. What about the </a:t>
            </a:r>
            <a:r>
              <a:rPr lang="en-US" sz="1200" b="0" i="0" kern="1200" dirty="0" err="1">
                <a:solidFill>
                  <a:schemeClr val="tx1"/>
                </a:solidFill>
                <a:effectLst/>
                <a:latin typeface="+mn-lt"/>
                <a:ea typeface="+mn-ea"/>
                <a:cs typeface="+mn-cs"/>
              </a:rPr>
              <a:t>perceptrons</a:t>
            </a:r>
            <a:r>
              <a:rPr lang="en-US" sz="1200" b="0" i="0" kern="1200" dirty="0">
                <a:solidFill>
                  <a:schemeClr val="tx1"/>
                </a:solidFill>
                <a:effectLst/>
                <a:latin typeface="+mn-lt"/>
                <a:ea typeface="+mn-ea"/>
                <a:cs typeface="+mn-cs"/>
              </a:rPr>
              <a:t> in the second layer? Each of those </a:t>
            </a:r>
            <a:r>
              <a:rPr lang="en-US" sz="1200" b="0" i="0" kern="1200" dirty="0" err="1">
                <a:solidFill>
                  <a:schemeClr val="tx1"/>
                </a:solidFill>
                <a:effectLst/>
                <a:latin typeface="+mn-lt"/>
                <a:ea typeface="+mn-ea"/>
                <a:cs typeface="+mn-cs"/>
              </a:rPr>
              <a:t>perceptrons</a:t>
            </a:r>
            <a:r>
              <a:rPr lang="en-US" sz="1200" b="0" i="0" kern="1200" dirty="0">
                <a:solidFill>
                  <a:schemeClr val="tx1"/>
                </a:solidFill>
                <a:effectLst/>
                <a:latin typeface="+mn-lt"/>
                <a:ea typeface="+mn-ea"/>
                <a:cs typeface="+mn-cs"/>
              </a:rPr>
              <a:t> is making a decision by weighing up the results from the first layer of decision-making. In this way a perceptron in the second layer can make a decision at a more complex and more abstract level than </a:t>
            </a:r>
            <a:r>
              <a:rPr lang="en-US" sz="1200" b="0" i="0" kern="1200" dirty="0" err="1">
                <a:solidFill>
                  <a:schemeClr val="tx1"/>
                </a:solidFill>
                <a:effectLst/>
                <a:latin typeface="+mn-lt"/>
                <a:ea typeface="+mn-ea"/>
                <a:cs typeface="+mn-cs"/>
              </a:rPr>
              <a:t>perceptrons</a:t>
            </a:r>
            <a:r>
              <a:rPr lang="en-US" sz="1200" b="0" i="0" kern="1200" dirty="0">
                <a:solidFill>
                  <a:schemeClr val="tx1"/>
                </a:solidFill>
                <a:effectLst/>
                <a:latin typeface="+mn-lt"/>
                <a:ea typeface="+mn-ea"/>
                <a:cs typeface="+mn-cs"/>
              </a:rPr>
              <a:t> in the first layer. And even more complex decisions can be made by the perceptron in the third layer. In this way, a many-layer network of </a:t>
            </a:r>
            <a:r>
              <a:rPr lang="en-US" sz="1200" b="0" i="0" kern="1200" dirty="0" err="1">
                <a:solidFill>
                  <a:schemeClr val="tx1"/>
                </a:solidFill>
                <a:effectLst/>
                <a:latin typeface="+mn-lt"/>
                <a:ea typeface="+mn-ea"/>
                <a:cs typeface="+mn-cs"/>
              </a:rPr>
              <a:t>perceptrons</a:t>
            </a:r>
            <a:r>
              <a:rPr lang="en-US" sz="1200" b="0" i="0" kern="1200" dirty="0">
                <a:solidFill>
                  <a:schemeClr val="tx1"/>
                </a:solidFill>
                <a:effectLst/>
                <a:latin typeface="+mn-lt"/>
                <a:ea typeface="+mn-ea"/>
                <a:cs typeface="+mn-cs"/>
              </a:rPr>
              <a:t> can engage in sophisticated decision making.</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Emphasize</a:t>
            </a:r>
            <a:r>
              <a:rPr lang="en-US" sz="1200" b="0" i="0" kern="1200" baseline="0" dirty="0">
                <a:solidFill>
                  <a:schemeClr val="tx1"/>
                </a:solidFill>
                <a:effectLst/>
                <a:latin typeface="+mn-lt"/>
                <a:ea typeface="+mn-ea"/>
                <a:cs typeface="+mn-cs"/>
              </a:rPr>
              <a:t> that it is the same output going to each node</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Write this on the board maybe</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already know how to make NAND</a:t>
            </a:r>
            <a:r>
              <a:rPr lang="en-US" baseline="0" dirty="0"/>
              <a:t> gates, so this is hardly big</a:t>
            </a:r>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imagine that we</a:t>
            </a:r>
            <a:r>
              <a:rPr lang="en-US" baseline="0" dirty="0"/>
              <a:t> can solve a rich set of problems by various design choices. Emphasize that we can have nonlinear functions and also continuous inputs and outputs instead of binary. </a:t>
            </a:r>
            <a:r>
              <a:rPr lang="en-US" dirty="0"/>
              <a:t>We will cover all of these in detail throughout the course and</a:t>
            </a:r>
            <a:r>
              <a:rPr lang="en-US" baseline="0" dirty="0"/>
              <a:t> is a large focus of the beginning</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Emphasize that CNNs were used for object detection in bottom left</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Deep</a:t>
            </a:r>
            <a:r>
              <a:rPr lang="en-US" baseline="0" dirty="0"/>
              <a:t> neural networks have led to great success in image classification every year, largely due variations on CNNs</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Somewhat similar idea to PCA</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Visualization of samples from the model. The</a:t>
            </a:r>
            <a:r>
              <a:rPr lang="en-US" baseline="0" dirty="0"/>
              <a:t> rightmost column shows the nearest training example of the column just to the left. </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was one of the breakthroughs, and</a:t>
            </a:r>
            <a:r>
              <a:rPr lang="en-US" baseline="0" dirty="0"/>
              <a:t> even better results can be obtained now. Agaric is a type of mushroom</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was trained on entire works of Shakespeare</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Extension</a:t>
            </a:r>
            <a:r>
              <a:rPr lang="en-US" baseline="0" dirty="0"/>
              <a:t> to captioning videos</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if you were confused by some of the terms used like supervised, unsupervised, </a:t>
            </a:r>
            <a:r>
              <a:rPr lang="en-US" dirty="0" err="1"/>
              <a:t>etc</a:t>
            </a:r>
            <a:r>
              <a:rPr lang="en-US" dirty="0"/>
              <a:t>, this is when we’ll cover it a lot of those basics. For more background material, look</a:t>
            </a:r>
            <a:r>
              <a:rPr lang="en-US" baseline="0" dirty="0"/>
              <a:t> into the </a:t>
            </a:r>
            <a:r>
              <a:rPr lang="en-US" baseline="0" dirty="0" err="1"/>
              <a:t>Goodfellow</a:t>
            </a:r>
            <a:r>
              <a:rPr lang="en-US" baseline="0" dirty="0"/>
              <a:t> book.</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0BDF8B-C338-49A2-B495-F87D8695459E}"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will be a very hands-on course</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Deep</a:t>
            </a:r>
            <a:r>
              <a:rPr lang="en-US" baseline="0" dirty="0"/>
              <a:t> learning has the tendency to break the data down into different representations at different layers. Input is presented at the visible layer and the hidden layers extract increasingly abstract features which are then used, for example, to classify</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major reason is that how</a:t>
            </a:r>
            <a:r>
              <a:rPr lang="en-US" baseline="0" dirty="0"/>
              <a:t> the data is represented is important. On the left, if you were tasked with using a straight line to separate the two types of data, you would fail. On the right though, by simply transforming the data into a different coordinate system, it becomes very easy to do.</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Avenir Book" panose="02000503020000020003" charset="0"/>
                <a:ea typeface="Avenir Book" panose="02000503020000020003" charset="0"/>
                <a:cs typeface="Avenir Book" panose="02000503020000020003"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US" dirty="0"/>
          </a:p>
        </p:txBody>
      </p:sp>
      <p:sp>
        <p:nvSpPr>
          <p:cNvPr id="4" name="Date Placeholder 3"/>
          <p:cNvSpPr>
            <a:spLocks noGrp="1"/>
          </p:cNvSpPr>
          <p:nvPr>
            <p:ph type="dt" sz="half" idx="10"/>
          </p:nvPr>
        </p:nvSpPr>
        <p:spPr/>
        <p:txBody>
          <a:bodyPr/>
          <a:lstStyle/>
          <a:p>
            <a:fld id="{55E12AB4-83B7-4D7E-B543-6568140ABEE2}"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CF6EA5-4958-4C53-AF01-4B1224DA5071}" type="slidenum">
              <a:rPr lang="en-US" smtClean="0"/>
            </a:fld>
            <a:endParaRPr lang="en-US"/>
          </a:p>
        </p:txBody>
      </p:sp>
      <p:sp>
        <p:nvSpPr>
          <p:cNvPr id="2" name="Title 1"/>
          <p:cNvSpPr>
            <a:spLocks noGrp="1"/>
          </p:cNvSpPr>
          <p:nvPr>
            <p:ph type="ctrTitle"/>
          </p:nvPr>
        </p:nvSpPr>
        <p:spPr>
          <a:xfrm>
            <a:off x="661506" y="1122363"/>
            <a:ext cx="7772400" cy="1806031"/>
          </a:xfrm>
        </p:spPr>
        <p:txBody>
          <a:bodyPr anchor="b"/>
          <a:lstStyle>
            <a:lvl1pPr algn="ctr">
              <a:defRPr sz="6000" baseline="0">
                <a:solidFill>
                  <a:schemeClr val="tx1"/>
                </a:solidFill>
                <a:latin typeface="Avenir Book" panose="02000503020000020003" charset="0"/>
                <a:ea typeface="Avenir Book" panose="02000503020000020003" charset="0"/>
                <a:cs typeface="Avenir Book" panose="02000503020000020003" charset="0"/>
              </a:defRPr>
            </a:lvl1pPr>
          </a:lstStyle>
          <a:p>
            <a:r>
              <a:rPr lang="en-US" dirty="0"/>
              <a:t>Click to edit Master 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55E12AB4-83B7-4D7E-B543-6568140ABEE2}"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CF6EA5-4958-4C53-AF01-4B1224DA5071}"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55E12AB4-83B7-4D7E-B543-6568140ABEE2}"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CF6EA5-4958-4C53-AF01-4B1224DA5071}"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208344" y="1064871"/>
            <a:ext cx="8821356" cy="5112092"/>
          </a:xfrm>
        </p:spPr>
        <p:txBody>
          <a:bodyPr/>
          <a:lstStyle>
            <a:lvl1pPr>
              <a:defRPr>
                <a:latin typeface="Avenir Book" panose="02000503020000020003" charset="0"/>
                <a:ea typeface="Avenir Book" panose="02000503020000020003" charset="0"/>
                <a:cs typeface="Avenir Book" panose="02000503020000020003" charset="0"/>
              </a:defRPr>
            </a:lvl1pPr>
            <a:lvl2pPr>
              <a:defRPr>
                <a:latin typeface="Avenir Book" panose="02000503020000020003" charset="0"/>
                <a:ea typeface="Avenir Book" panose="02000503020000020003" charset="0"/>
                <a:cs typeface="Avenir Book" panose="02000503020000020003" charset="0"/>
              </a:defRPr>
            </a:lvl2pPr>
            <a:lvl3pPr>
              <a:defRPr>
                <a:latin typeface="Avenir Book" panose="02000503020000020003" charset="0"/>
                <a:ea typeface="Avenir Book" panose="02000503020000020003" charset="0"/>
                <a:cs typeface="Avenir Book" panose="02000503020000020003" charset="0"/>
              </a:defRPr>
            </a:lvl3pPr>
            <a:lvl4pPr>
              <a:defRPr>
                <a:latin typeface="Avenir Book" panose="02000503020000020003" charset="0"/>
                <a:ea typeface="Avenir Book" panose="02000503020000020003" charset="0"/>
                <a:cs typeface="Avenir Book" panose="02000503020000020003" charset="0"/>
              </a:defRPr>
            </a:lvl4pPr>
            <a:lvl5pPr>
              <a:defRPr>
                <a:latin typeface="Avenir Book" panose="02000503020000020003" charset="0"/>
                <a:ea typeface="Avenir Book" panose="02000503020000020003" charset="0"/>
                <a:cs typeface="Avenir Book" panose="02000503020000020003" charset="0"/>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p:txBody>
          <a:bodyPr/>
          <a:lstStyle/>
          <a:p>
            <a:fld id="{55E12AB4-83B7-4D7E-B543-6568140ABEE2}"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CF6EA5-4958-4C53-AF01-4B1224DA5071}" type="slidenum">
              <a:rPr lang="en-US" smtClean="0"/>
            </a:fld>
            <a:endParaRPr lang="en-US"/>
          </a:p>
        </p:txBody>
      </p:sp>
      <p:sp>
        <p:nvSpPr>
          <p:cNvPr id="2" name="Title 1"/>
          <p:cNvSpPr>
            <a:spLocks noGrp="1"/>
          </p:cNvSpPr>
          <p:nvPr>
            <p:ph type="title"/>
          </p:nvPr>
        </p:nvSpPr>
        <p:spPr>
          <a:xfrm>
            <a:off x="0" y="0"/>
            <a:ext cx="8391644" cy="798991"/>
          </a:xfrm>
        </p:spPr>
        <p:txBody>
          <a:bodyPr/>
          <a:lstStyle>
            <a:lvl1pPr>
              <a:defRPr baseline="0">
                <a:solidFill>
                  <a:schemeClr val="tx1"/>
                </a:solidFill>
                <a:latin typeface="Avenir Book" panose="02000503020000020003" charset="0"/>
                <a:ea typeface="Avenir Book" panose="02000503020000020003" charset="0"/>
                <a:cs typeface="Avenir Book" panose="02000503020000020003" charset="0"/>
              </a:defRPr>
            </a:lvl1pPr>
          </a:lstStyle>
          <a:p>
            <a:r>
              <a:rPr lang="en-US" dirty="0"/>
              <a:t>Click to edit Master title style</a:t>
            </a:r>
            <a:endParaRPr lang="en-US" dirty="0"/>
          </a:p>
        </p:txBody>
      </p:sp>
      <p:sp>
        <p:nvSpPr>
          <p:cNvPr id="11" name="Footer Placeholder 4"/>
          <p:cNvSpPr txBox="1"/>
          <p:nvPr userDrawn="1"/>
        </p:nvSpPr>
        <p:spPr>
          <a:xfrm>
            <a:off x="6286500" y="6712598"/>
            <a:ext cx="2743200" cy="145402"/>
          </a:xfrm>
          <a:prstGeom prst="rect">
            <a:avLst/>
          </a:prstGeom>
        </p:spPr>
        <p:txBody>
          <a:bodyPr vert="horz" lIns="91440" tIns="45720" rIns="91440" bIns="45720" rtlCol="0" anchor="ctr"/>
          <a:lstStyle>
            <a:defPPr>
              <a:defRPr lang="en-US"/>
            </a:defPPr>
            <a:lvl1pPr marL="0" algn="l" defTabSz="914400" rtl="0" eaLnBrk="1" latinLnBrk="0" hangingPunct="1">
              <a:defRPr sz="1200" b="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Yale – Spring 2018</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391644" y="34824"/>
            <a:ext cx="737165" cy="764167"/>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55E12AB4-83B7-4D7E-B543-6568140ABEE2}"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CF6EA5-4958-4C53-AF01-4B1224DA5071}" type="slidenum">
              <a:rPr lang="en-US" smtClean="0"/>
            </a:fld>
            <a:endParaRPr lang="en-US"/>
          </a:p>
        </p:txBody>
      </p:sp>
      <p:sp>
        <p:nvSpPr>
          <p:cNvPr id="8" name="Rectangle 7"/>
          <p:cNvSpPr/>
          <p:nvPr userDrawn="1"/>
        </p:nvSpPr>
        <p:spPr>
          <a:xfrm>
            <a:off x="623888" y="1283255"/>
            <a:ext cx="7886700" cy="1645139"/>
          </a:xfrm>
          <a:prstGeom prst="rect">
            <a:avLst/>
          </a:prstGeom>
          <a:solidFill>
            <a:srgbClr val="3605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23888" y="1338617"/>
            <a:ext cx="7886700" cy="1589777"/>
          </a:xfrm>
        </p:spPr>
        <p:txBody>
          <a:bodyPr anchor="b"/>
          <a:lstStyle>
            <a:lvl1pPr>
              <a:defRPr sz="6000">
                <a:solidFill>
                  <a:schemeClr val="bg1"/>
                </a:solidFill>
                <a:latin typeface="Avenir Book" panose="02000503020000020003" charset="0"/>
                <a:ea typeface="Avenir Book" panose="02000503020000020003" charset="0"/>
                <a:cs typeface="Avenir Book" panose="02000503020000020003" charset="0"/>
              </a:defRPr>
            </a:lvl1pPr>
          </a:lstStyle>
          <a:p>
            <a:r>
              <a:rPr lang="en-US" dirty="0"/>
              <a:t>Click to edit Master title style</a:t>
            </a:r>
            <a:endParaRPr lang="en-US" dirty="0"/>
          </a:p>
        </p:txBody>
      </p:sp>
      <p:sp>
        <p:nvSpPr>
          <p:cNvPr id="9" name="Rectangle 8"/>
          <p:cNvSpPr/>
          <p:nvPr userDrawn="1"/>
        </p:nvSpPr>
        <p:spPr>
          <a:xfrm>
            <a:off x="0" y="6712599"/>
            <a:ext cx="9144000" cy="145401"/>
          </a:xfrm>
          <a:prstGeom prst="rect">
            <a:avLst/>
          </a:prstGeom>
          <a:gradFill flip="none" rotWithShape="1">
            <a:gsLst>
              <a:gs pos="0">
                <a:srgbClr val="002060"/>
              </a:gs>
              <a:gs pos="50000">
                <a:srgbClr val="290491"/>
              </a:gs>
              <a:gs pos="100000">
                <a:srgbClr val="3605C1"/>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ooter Placeholder 4"/>
          <p:cNvSpPr txBox="1"/>
          <p:nvPr userDrawn="1"/>
        </p:nvSpPr>
        <p:spPr>
          <a:xfrm>
            <a:off x="114300" y="6712598"/>
            <a:ext cx="2743200" cy="145402"/>
          </a:xfrm>
          <a:prstGeom prst="rect">
            <a:avLst/>
          </a:prstGeom>
        </p:spPr>
        <p:txBody>
          <a:bodyPr vert="horz" lIns="91440" tIns="45720" rIns="91440" bIns="45720" rtlCol="0" anchor="ctr"/>
          <a:lstStyle>
            <a:defPPr>
              <a:defRPr lang="en-US"/>
            </a:defPPr>
            <a:lvl1pPr marL="0" algn="l" defTabSz="914400" rtl="0" eaLnBrk="1" latinLnBrk="0" hangingPunct="1">
              <a:defRPr sz="1200" b="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CPSC/AMTH 663 (Kevin</a:t>
            </a:r>
            <a:r>
              <a:rPr lang="en-US" baseline="0" dirty="0"/>
              <a:t> Moon/Guy Wolf)</a:t>
            </a:r>
            <a:endParaRPr lang="en-US" dirty="0"/>
          </a:p>
        </p:txBody>
      </p:sp>
      <p:sp>
        <p:nvSpPr>
          <p:cNvPr id="11" name="Footer Placeholder 4"/>
          <p:cNvSpPr txBox="1"/>
          <p:nvPr userDrawn="1"/>
        </p:nvSpPr>
        <p:spPr>
          <a:xfrm>
            <a:off x="3200400" y="6712598"/>
            <a:ext cx="2743200" cy="145402"/>
          </a:xfrm>
          <a:prstGeom prst="rect">
            <a:avLst/>
          </a:prstGeom>
        </p:spPr>
        <p:txBody>
          <a:bodyPr vert="horz" lIns="91440" tIns="45720" rIns="91440" bIns="45720" rtlCol="0" anchor="ctr"/>
          <a:lstStyle>
            <a:defPPr>
              <a:defRPr lang="en-US"/>
            </a:defPPr>
            <a:lvl1pPr marL="0" algn="l" defTabSz="914400" rtl="0" eaLnBrk="1" latinLnBrk="0" hangingPunct="1">
              <a:defRPr sz="1200" b="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Deep Learning Overview</a:t>
            </a:r>
            <a:endParaRPr lang="en-US" dirty="0"/>
          </a:p>
        </p:txBody>
      </p:sp>
      <p:sp>
        <p:nvSpPr>
          <p:cNvPr id="12" name="Footer Placeholder 4"/>
          <p:cNvSpPr txBox="1"/>
          <p:nvPr userDrawn="1"/>
        </p:nvSpPr>
        <p:spPr>
          <a:xfrm>
            <a:off x="6286500" y="6712598"/>
            <a:ext cx="2743200" cy="145402"/>
          </a:xfrm>
          <a:prstGeom prst="rect">
            <a:avLst/>
          </a:prstGeom>
        </p:spPr>
        <p:txBody>
          <a:bodyPr vert="horz" lIns="91440" tIns="45720" rIns="91440" bIns="45720" rtlCol="0" anchor="ctr"/>
          <a:lstStyle>
            <a:defPPr>
              <a:defRPr lang="en-US"/>
            </a:defPPr>
            <a:lvl1pPr marL="0" algn="l" defTabSz="914400" rtl="0" eaLnBrk="1" latinLnBrk="0" hangingPunct="1">
              <a:defRPr sz="1200" b="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Yale – Spring 2018</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venir Book" panose="02000503020000020003" charset="0"/>
                <a:ea typeface="Avenir Book" panose="02000503020000020003" charset="0"/>
                <a:cs typeface="Avenir Book" panose="02000503020000020003" charset="0"/>
              </a:defRPr>
            </a:lvl1pPr>
          </a:lstStyle>
          <a:p>
            <a:r>
              <a:rPr lang="en-US" dirty="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a:latin typeface="Avenir Book" panose="02000503020000020003" charset="0"/>
                <a:ea typeface="Avenir Book" panose="02000503020000020003" charset="0"/>
                <a:cs typeface="Avenir Book" panose="02000503020000020003" charset="0"/>
              </a:defRPr>
            </a:lvl1pPr>
            <a:lvl2pPr>
              <a:defRPr>
                <a:latin typeface="Avenir Book" panose="02000503020000020003" charset="0"/>
                <a:ea typeface="Avenir Book" panose="02000503020000020003" charset="0"/>
                <a:cs typeface="Avenir Book" panose="02000503020000020003" charset="0"/>
              </a:defRPr>
            </a:lvl2pPr>
            <a:lvl3pPr>
              <a:defRPr>
                <a:latin typeface="Avenir Book" panose="02000503020000020003" charset="0"/>
                <a:ea typeface="Avenir Book" panose="02000503020000020003" charset="0"/>
                <a:cs typeface="Avenir Book" panose="02000503020000020003" charset="0"/>
              </a:defRPr>
            </a:lvl3pPr>
            <a:lvl4pPr>
              <a:defRPr>
                <a:latin typeface="Avenir Book" panose="02000503020000020003" charset="0"/>
                <a:ea typeface="Avenir Book" panose="02000503020000020003" charset="0"/>
                <a:cs typeface="Avenir Book" panose="02000503020000020003" charset="0"/>
              </a:defRPr>
            </a:lvl4pPr>
            <a:lvl5pPr>
              <a:defRPr>
                <a:latin typeface="Avenir Book" panose="02000503020000020003" charset="0"/>
                <a:ea typeface="Avenir Book" panose="02000503020000020003" charset="0"/>
                <a:cs typeface="Avenir Book" panose="02000503020000020003" charset="0"/>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a:latin typeface="Avenir Book" panose="02000503020000020003" charset="0"/>
                <a:ea typeface="Avenir Book" panose="02000503020000020003" charset="0"/>
                <a:cs typeface="Avenir Book" panose="02000503020000020003" charset="0"/>
              </a:defRPr>
            </a:lvl1pPr>
            <a:lvl2pPr>
              <a:defRPr>
                <a:latin typeface="Avenir Book" panose="02000503020000020003" charset="0"/>
                <a:ea typeface="Avenir Book" panose="02000503020000020003" charset="0"/>
                <a:cs typeface="Avenir Book" panose="02000503020000020003" charset="0"/>
              </a:defRPr>
            </a:lvl2pPr>
            <a:lvl3pPr>
              <a:defRPr>
                <a:latin typeface="Avenir Book" panose="02000503020000020003" charset="0"/>
                <a:ea typeface="Avenir Book" panose="02000503020000020003" charset="0"/>
                <a:cs typeface="Avenir Book" panose="02000503020000020003" charset="0"/>
              </a:defRPr>
            </a:lvl3pPr>
            <a:lvl4pPr>
              <a:defRPr>
                <a:latin typeface="Avenir Book" panose="02000503020000020003" charset="0"/>
                <a:ea typeface="Avenir Book" panose="02000503020000020003" charset="0"/>
                <a:cs typeface="Avenir Book" panose="02000503020000020003" charset="0"/>
              </a:defRPr>
            </a:lvl4pPr>
            <a:lvl5pPr>
              <a:defRPr>
                <a:latin typeface="Avenir Book" panose="02000503020000020003" charset="0"/>
                <a:ea typeface="Avenir Book" panose="02000503020000020003" charset="0"/>
                <a:cs typeface="Avenir Book" panose="02000503020000020003" charset="0"/>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5" name="Date Placeholder 4"/>
          <p:cNvSpPr>
            <a:spLocks noGrp="1"/>
          </p:cNvSpPr>
          <p:nvPr>
            <p:ph type="dt" sz="half" idx="10"/>
          </p:nvPr>
        </p:nvSpPr>
        <p:spPr/>
        <p:txBody>
          <a:bodyPr/>
          <a:lstStyle/>
          <a:p>
            <a:fld id="{55E12AB4-83B7-4D7E-B543-6568140ABEE2}"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CF6EA5-4958-4C53-AF01-4B1224DA5071}"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lvl1pPr>
              <a:defRPr>
                <a:latin typeface="Avenir Book" panose="02000503020000020003" charset="0"/>
                <a:ea typeface="Avenir Book" panose="02000503020000020003" charset="0"/>
                <a:cs typeface="Avenir Book" panose="02000503020000020003" charset="0"/>
              </a:defRPr>
            </a:lvl1pPr>
          </a:lstStyle>
          <a:p>
            <a:r>
              <a:rPr lang="en-US" dirty="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atin typeface="Avenir Book" panose="02000503020000020003" charset="0"/>
                <a:ea typeface="Avenir Book" panose="02000503020000020003" charset="0"/>
                <a:cs typeface="Avenir Book" panose="02000503020000020003"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endParaRPr lang="en-US" dirty="0"/>
          </a:p>
        </p:txBody>
      </p:sp>
      <p:sp>
        <p:nvSpPr>
          <p:cNvPr id="4" name="Content Placeholder 3"/>
          <p:cNvSpPr>
            <a:spLocks noGrp="1"/>
          </p:cNvSpPr>
          <p:nvPr>
            <p:ph sz="half" idx="2"/>
          </p:nvPr>
        </p:nvSpPr>
        <p:spPr>
          <a:xfrm>
            <a:off x="629842" y="2505075"/>
            <a:ext cx="3868340" cy="3684588"/>
          </a:xfrm>
        </p:spPr>
        <p:txBody>
          <a:bodyPr/>
          <a:lstStyle>
            <a:lvl1pPr>
              <a:defRPr>
                <a:latin typeface="Avenir Book" panose="02000503020000020003" charset="0"/>
                <a:ea typeface="Avenir Book" panose="02000503020000020003" charset="0"/>
                <a:cs typeface="Avenir Book" panose="02000503020000020003" charset="0"/>
              </a:defRPr>
            </a:lvl1pPr>
            <a:lvl2pPr>
              <a:defRPr>
                <a:latin typeface="Avenir Book" panose="02000503020000020003" charset="0"/>
                <a:ea typeface="Avenir Book" panose="02000503020000020003" charset="0"/>
                <a:cs typeface="Avenir Book" panose="02000503020000020003" charset="0"/>
              </a:defRPr>
            </a:lvl2pPr>
            <a:lvl3pPr>
              <a:defRPr>
                <a:latin typeface="Avenir Book" panose="02000503020000020003" charset="0"/>
                <a:ea typeface="Avenir Book" panose="02000503020000020003" charset="0"/>
                <a:cs typeface="Avenir Book" panose="02000503020000020003" charset="0"/>
              </a:defRPr>
            </a:lvl3pPr>
            <a:lvl4pPr>
              <a:defRPr>
                <a:latin typeface="Avenir Book" panose="02000503020000020003" charset="0"/>
                <a:ea typeface="Avenir Book" panose="02000503020000020003" charset="0"/>
                <a:cs typeface="Avenir Book" panose="02000503020000020003" charset="0"/>
              </a:defRPr>
            </a:lvl4pPr>
            <a:lvl5pPr>
              <a:defRPr>
                <a:latin typeface="Avenir Book" panose="02000503020000020003" charset="0"/>
                <a:ea typeface="Avenir Book" panose="02000503020000020003" charset="0"/>
                <a:cs typeface="Avenir Book" panose="02000503020000020003" charset="0"/>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atin typeface="Avenir Book" panose="02000503020000020003" charset="0"/>
                <a:ea typeface="Avenir Book" panose="02000503020000020003" charset="0"/>
                <a:cs typeface="Avenir Book" panose="02000503020000020003"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endParaRPr lang="en-US" dirty="0"/>
          </a:p>
        </p:txBody>
      </p:sp>
      <p:sp>
        <p:nvSpPr>
          <p:cNvPr id="6" name="Content Placeholder 5"/>
          <p:cNvSpPr>
            <a:spLocks noGrp="1"/>
          </p:cNvSpPr>
          <p:nvPr>
            <p:ph sz="quarter" idx="4"/>
          </p:nvPr>
        </p:nvSpPr>
        <p:spPr>
          <a:xfrm>
            <a:off x="4629150" y="2505075"/>
            <a:ext cx="3887391" cy="3684588"/>
          </a:xfrm>
        </p:spPr>
        <p:txBody>
          <a:bodyPr/>
          <a:lstStyle>
            <a:lvl1pPr>
              <a:defRPr>
                <a:latin typeface="Avenir Book" panose="02000503020000020003" charset="0"/>
                <a:ea typeface="Avenir Book" panose="02000503020000020003" charset="0"/>
                <a:cs typeface="Avenir Book" panose="02000503020000020003" charset="0"/>
              </a:defRPr>
            </a:lvl1pPr>
            <a:lvl2pPr>
              <a:defRPr>
                <a:latin typeface="Avenir Book" panose="02000503020000020003" charset="0"/>
                <a:ea typeface="Avenir Book" panose="02000503020000020003" charset="0"/>
                <a:cs typeface="Avenir Book" panose="02000503020000020003" charset="0"/>
              </a:defRPr>
            </a:lvl2pPr>
            <a:lvl3pPr>
              <a:defRPr>
                <a:latin typeface="Avenir Book" panose="02000503020000020003" charset="0"/>
                <a:ea typeface="Avenir Book" panose="02000503020000020003" charset="0"/>
                <a:cs typeface="Avenir Book" panose="02000503020000020003" charset="0"/>
              </a:defRPr>
            </a:lvl3pPr>
            <a:lvl4pPr>
              <a:defRPr>
                <a:latin typeface="Avenir Book" panose="02000503020000020003" charset="0"/>
                <a:ea typeface="Avenir Book" panose="02000503020000020003" charset="0"/>
                <a:cs typeface="Avenir Book" panose="02000503020000020003" charset="0"/>
              </a:defRPr>
            </a:lvl4pPr>
            <a:lvl5pPr>
              <a:defRPr>
                <a:latin typeface="Avenir Book" panose="02000503020000020003" charset="0"/>
                <a:ea typeface="Avenir Book" panose="02000503020000020003" charset="0"/>
                <a:cs typeface="Avenir Book" panose="02000503020000020003" charset="0"/>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7" name="Date Placeholder 6"/>
          <p:cNvSpPr>
            <a:spLocks noGrp="1"/>
          </p:cNvSpPr>
          <p:nvPr>
            <p:ph type="dt" sz="half" idx="10"/>
          </p:nvPr>
        </p:nvSpPr>
        <p:spPr/>
        <p:txBody>
          <a:bodyPr/>
          <a:lstStyle/>
          <a:p>
            <a:fld id="{55E12AB4-83B7-4D7E-B543-6568140ABEE2}"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ECF6EA5-4958-4C53-AF01-4B1224DA5071}"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5E12AB4-83B7-4D7E-B543-6568140ABEE2}"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ECF6EA5-4958-4C53-AF01-4B1224DA5071}" type="slidenum">
              <a:rPr lang="en-US" smtClean="0"/>
            </a:fld>
            <a:endParaRPr lang="en-US"/>
          </a:p>
        </p:txBody>
      </p:sp>
      <p:sp>
        <p:nvSpPr>
          <p:cNvPr id="6" name="Rectangle 5"/>
          <p:cNvSpPr/>
          <p:nvPr userDrawn="1"/>
        </p:nvSpPr>
        <p:spPr>
          <a:xfrm>
            <a:off x="196770" y="365126"/>
            <a:ext cx="9144000" cy="798990"/>
          </a:xfrm>
          <a:prstGeom prst="rect">
            <a:avLst/>
          </a:prstGeom>
          <a:solidFill>
            <a:srgbClr val="3605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E12AB4-83B7-4D7E-B543-6568140ABEE2}"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ECF6EA5-4958-4C53-AF01-4B1224DA5071}"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55E12AB4-83B7-4D7E-B543-6568140ABEE2}"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CF6EA5-4958-4C53-AF01-4B1224DA5071}"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55E12AB4-83B7-4D7E-B543-6568140ABEE2}"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CF6EA5-4958-4C53-AF01-4B1224DA5071}"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E12AB4-83B7-4D7E-B543-6568140ABEE2}" type="datetimeFigureOut">
              <a:rPr lang="en-US" smtClean="0"/>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CF6EA5-4958-4C53-AF01-4B1224DA5071}"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3.GIF"/><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image" Target="../media/image18.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hyperlink" Target="https://arxiv.org/abs/1311.2901" TargetMode="External"/><Relationship Id="rId1"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5.png"/><Relationship Id="rId1"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7.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7.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8.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9.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1.png"/></Relationships>
</file>

<file path=ppt/slides/_rels/slide3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2.xml"/><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image" Target="../media/image32.png"/></Relationships>
</file>

<file path=ppt/slides/_rels/slide32.xml.rels><?xml version="1.0" encoding="UTF-8" standalone="yes"?>
<Relationships xmlns="http://schemas.openxmlformats.org/package/2006/relationships"><Relationship Id="rId9" Type="http://schemas.openxmlformats.org/officeDocument/2006/relationships/image" Target="../media/image43.png"/><Relationship Id="rId8" Type="http://schemas.openxmlformats.org/officeDocument/2006/relationships/image" Target="../media/image42.png"/><Relationship Id="rId7" Type="http://schemas.openxmlformats.org/officeDocument/2006/relationships/image" Target="../media/image41.png"/><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 Id="rId3" Type="http://schemas.openxmlformats.org/officeDocument/2006/relationships/image" Target="../media/image37.png"/><Relationship Id="rId2" Type="http://schemas.openxmlformats.org/officeDocument/2006/relationships/image" Target="../media/image36.png"/><Relationship Id="rId11" Type="http://schemas.openxmlformats.org/officeDocument/2006/relationships/slideLayout" Target="../slideLayouts/slideLayout2.xml"/><Relationship Id="rId10" Type="http://schemas.openxmlformats.org/officeDocument/2006/relationships/image" Target="../media/image44.png"/><Relationship Id="rId1" Type="http://schemas.openxmlformats.org/officeDocument/2006/relationships/image" Target="../media/image35.png"/></Relationships>
</file>

<file path=ppt/slides/_rels/slide33.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2.xml"/><Relationship Id="rId2" Type="http://schemas.openxmlformats.org/officeDocument/2006/relationships/image" Target="../media/image32.png"/><Relationship Id="rId1" Type="http://schemas.openxmlformats.org/officeDocument/2006/relationships/image" Target="../media/image45.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7.png"/><Relationship Id="rId1" Type="http://schemas.openxmlformats.org/officeDocument/2006/relationships/image" Target="../media/image46.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48.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image" Target="../media/image49.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image" Target="../media/image50.pn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2.xml"/><Relationship Id="rId2" Type="http://schemas.openxmlformats.org/officeDocument/2006/relationships/image" Target="../media/image53.png"/><Relationship Id="rId1" Type="http://schemas.openxmlformats.org/officeDocument/2006/relationships/image" Target="../media/image52.png"/></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5.png"/><Relationship Id="rId1" Type="http://schemas.openxmlformats.org/officeDocument/2006/relationships/image" Target="../media/image54.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6.png"/></Relationships>
</file>

<file path=ppt/slides/_rels/slide4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image" Target="../media/image57.png"/></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0.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image" Target="../media/image61.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1.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6" Type="http://schemas.openxmlformats.org/officeDocument/2006/relationships/notesSlide" Target="../notesSlides/notesSlide20.xml"/><Relationship Id="rId5" Type="http://schemas.openxmlformats.org/officeDocument/2006/relationships/slideLayout" Target="../slideLayouts/slideLayout2.xml"/><Relationship Id="rId4" Type="http://schemas.openxmlformats.org/officeDocument/2006/relationships/image" Target="../media/image65.png"/><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image" Target="../media/image62.jpeg"/></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2.xml"/><Relationship Id="rId4" Type="http://schemas.openxmlformats.org/officeDocument/2006/relationships/image" Target="../media/image7.jpeg"/><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4.jpeg"/></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6.png"/></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7.png"/></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image" Target="../media/image68.png"/></Relationships>
</file>

<file path=ppt/slides/_rels/slide5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9.png"/></Relationships>
</file>

<file path=ppt/slides/_rels/slide5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5.png"/><Relationship Id="rId2" Type="http://schemas.openxmlformats.org/officeDocument/2006/relationships/image" Target="../media/image70.png"/><Relationship Id="rId1" Type="http://schemas.openxmlformats.org/officeDocument/2006/relationships/image" Target="../media/image63.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1.png"/></Relationships>
</file>

<file path=ppt/slides/_rels/slide5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tiff"/></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image" Target="../media/image72.png"/></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image" Target="../media/image7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4.png"/></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image" Target="../media/image2.tiff"/></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image" Target="../media/image75.png"/></Relationships>
</file>

<file path=ppt/slides/_rels/slide63.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2.xml"/><Relationship Id="rId2" Type="http://schemas.openxmlformats.org/officeDocument/2006/relationships/image" Target="../media/image77.png"/><Relationship Id="rId1" Type="http://schemas.openxmlformats.org/officeDocument/2006/relationships/image" Target="../media/image76.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8.jpeg"/></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image" Target="../media/image79.jpeg"/></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image" Target="../media/image80.jpeg"/></Relationships>
</file>

<file path=ppt/slides/_rels/slide68.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image" Target="../media/image64.png"/></Relationships>
</file>

<file path=ppt/slides/_rels/slide69.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image" Target="../media/image7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image" Target="../media/image65.png"/></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Deep Learning Theory and Applications</a:t>
            </a:r>
            <a:endParaRPr lang="en-US" dirty="0"/>
          </a:p>
        </p:txBody>
      </p:sp>
      <p:sp>
        <p:nvSpPr>
          <p:cNvPr id="3" name="Subtitle 2"/>
          <p:cNvSpPr>
            <a:spLocks noGrp="1"/>
          </p:cNvSpPr>
          <p:nvPr>
            <p:ph type="subTitle" idx="1"/>
          </p:nvPr>
        </p:nvSpPr>
        <p:spPr>
          <a:xfrm>
            <a:off x="1118706" y="4046234"/>
            <a:ext cx="6858000" cy="1327039"/>
          </a:xfrm>
        </p:spPr>
        <p:txBody>
          <a:bodyPr>
            <a:normAutofit lnSpcReduction="10000"/>
          </a:bodyPr>
          <a:lstStyle/>
          <a:p>
            <a:endParaRPr lang="en-US" dirty="0"/>
          </a:p>
          <a:p>
            <a:r>
              <a:rPr lang="en-US" dirty="0"/>
              <a:t>AMTH/CBB 663</a:t>
            </a:r>
            <a:endParaRPr lang="en-US" dirty="0"/>
          </a:p>
          <a:p>
            <a:r>
              <a:rPr lang="en-US" dirty="0"/>
              <a:t>CPSC 452/552</a:t>
            </a:r>
            <a:endParaRPr lang="en-US" dirty="0"/>
          </a:p>
        </p:txBody>
      </p:sp>
      <p:pic>
        <p:nvPicPr>
          <p:cNvPr id="5" name="Picture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902210" y="3819645"/>
            <a:ext cx="1717314" cy="1780219"/>
          </a:xfrm>
          <a:prstGeom prst="rect">
            <a:avLst/>
          </a:prstGeom>
        </p:spPr>
      </p:pic>
      <p:pic>
        <p:nvPicPr>
          <p:cNvPr id="1026" name="Picture 2" descr="https://ypps.yale.edu/sites/default/files/yale_logo.gif"/>
          <p:cNvPicPr>
            <a:picLocks noChangeAspect="1" noChangeArrowheads="1"/>
          </p:cNvPicPr>
          <p:nvPr/>
        </p:nvPicPr>
        <p:blipFill rotWithShape="1">
          <a:blip r:embed="rId2">
            <a:extLst>
              <a:ext uri="{28A0092B-C50C-407E-A947-70E740481C1C}">
                <a14:useLocalDpi xmlns:a14="http://schemas.microsoft.com/office/drawing/2010/main" val="0"/>
              </a:ext>
            </a:extLst>
          </a:blip>
          <a:srcRect t="36385" r="58740" b="37504"/>
          <a:stretch>
            <a:fillRect/>
          </a:stretch>
        </p:blipFill>
        <p:spPr bwMode="auto">
          <a:xfrm>
            <a:off x="373888" y="4148368"/>
            <a:ext cx="1988165" cy="99831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216252"/>
            <a:ext cx="8821355" cy="798991"/>
          </a:xfrm>
        </p:spPr>
        <p:txBody>
          <a:bodyPr>
            <a:normAutofit fontScale="90000"/>
          </a:bodyPr>
          <a:lstStyle/>
          <a:p>
            <a:r>
              <a:rPr lang="en-US" dirty="0"/>
              <a:t>How can we train a model to predict a value on unseen data?</a:t>
            </a:r>
            <a:endParaRPr lang="en-US" dirty="0"/>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253314" y="1374247"/>
            <a:ext cx="6604686" cy="4717632"/>
          </a:xfrm>
          <a:prstGeom prst="rect">
            <a:avLst/>
          </a:prstGeom>
        </p:spPr>
      </p:pic>
      <mc:AlternateContent xmlns:mc="http://schemas.openxmlformats.org/markup-compatibility/2006">
        <mc:Choice xmlns:a14="http://schemas.microsoft.com/office/drawing/2010/main" Requires="a14">
          <p:sp>
            <p:nvSpPr>
              <p:cNvPr id="2" name="TextBox 1"/>
              <p:cNvSpPr txBox="1"/>
              <p:nvPr/>
            </p:nvSpPr>
            <p:spPr>
              <a:xfrm>
                <a:off x="6234806" y="2891246"/>
                <a:ext cx="2909194" cy="1815882"/>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𝑦</m:t>
                      </m:r>
                      <m:r>
                        <a:rPr lang="en-US" sz="2800" b="0" i="1" smtClean="0">
                          <a:latin typeface="Cambria Math" panose="02040503050406030204" pitchFamily="18" charset="0"/>
                        </a:rPr>
                        <m:t>=</m:t>
                      </m:r>
                      <m:r>
                        <a:rPr lang="en-US" sz="2800" b="0" i="1" smtClean="0">
                          <a:latin typeface="Cambria Math" panose="02040503050406030204" pitchFamily="18" charset="0"/>
                        </a:rPr>
                        <m:t>𝑓</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𝑥</m:t>
                          </m:r>
                          <m:r>
                            <a:rPr lang="en-US" sz="2800" b="0" i="1" smtClean="0">
                              <a:latin typeface="Cambria Math" panose="02040503050406030204" pitchFamily="18" charset="0"/>
                            </a:rPr>
                            <m:t>,</m:t>
                          </m:r>
                          <m:r>
                            <a:rPr lang="en-US" sz="2800" b="0" i="1" smtClean="0">
                              <a:latin typeface="Cambria Math" panose="02040503050406030204" pitchFamily="18" charset="0"/>
                              <a:ea typeface="Cambria Math" panose="02040503050406030204" pitchFamily="18" charset="0"/>
                            </a:rPr>
                            <m:t>𝜃</m:t>
                          </m:r>
                        </m:e>
                      </m:d>
                    </m:oMath>
                  </m:oMathPara>
                </a14:m>
                <a:endParaRPr lang="en-US" sz="2800" b="0" dirty="0">
                  <a:ea typeface="Cambria Math" panose="02040503050406030204" pitchFamily="18" charset="0"/>
                </a:endParaRPr>
              </a:p>
              <a:p>
                <a14:m>
                  <m:oMathPara xmlns:m="http://schemas.openxmlformats.org/officeDocument/2006/math">
                    <m:oMathParaPr>
                      <m:jc m:val="centerGroup"/>
                    </m:oMathParaPr>
                    <m:oMath xmlns:m="http://schemas.openxmlformats.org/officeDocument/2006/math">
                      <m:r>
                        <a:rPr lang="en-US" sz="2800" i="1">
                          <a:latin typeface="Cambria Math" panose="02040503050406030204" pitchFamily="18" charset="0"/>
                        </a:rPr>
                        <m:t>𝑦</m:t>
                      </m:r>
                      <m:r>
                        <a:rPr lang="en-US" sz="2800" i="1">
                          <a:latin typeface="Cambria Math" panose="02040503050406030204" pitchFamily="18" charset="0"/>
                        </a:rPr>
                        <m:t>=</m:t>
                      </m:r>
                      <m:sSub>
                        <m:sSubPr>
                          <m:ctrlPr>
                            <a:rPr lang="en-US" sz="2800" b="0" i="1" smtClean="0">
                              <a:latin typeface="Cambria Math" panose="02040503050406030204" pitchFamily="18" charset="0"/>
                              <a:ea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𝜃</m:t>
                          </m:r>
                        </m:e>
                        <m:sub>
                          <m:r>
                            <a:rPr lang="en-US" sz="2800" b="0" i="1" smtClean="0">
                              <a:latin typeface="Cambria Math" panose="02040503050406030204" pitchFamily="18" charset="0"/>
                              <a:ea typeface="Cambria Math" panose="02040503050406030204" pitchFamily="18" charset="0"/>
                            </a:rPr>
                            <m:t>0</m:t>
                          </m:r>
                        </m:sub>
                      </m:sSub>
                      <m:r>
                        <a:rPr lang="en-US" sz="2800" b="0" i="1" smtClean="0">
                          <a:latin typeface="Cambria Math" panose="02040503050406030204" pitchFamily="18" charset="0"/>
                          <a:ea typeface="Cambria Math" panose="02040503050406030204" pitchFamily="18" charset="0"/>
                        </a:rPr>
                        <m:t>+</m:t>
                      </m:r>
                      <m:sSub>
                        <m:sSubPr>
                          <m:ctrlPr>
                            <a:rPr lang="en-US" sz="2800" b="0" i="1" smtClean="0">
                              <a:latin typeface="Cambria Math" panose="02040503050406030204" pitchFamily="18" charset="0"/>
                              <a:ea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𝜃</m:t>
                          </m:r>
                        </m:e>
                        <m:sub>
                          <m:r>
                            <a:rPr lang="en-US" sz="2800" b="0" i="1" smtClean="0">
                              <a:latin typeface="Cambria Math" panose="02040503050406030204" pitchFamily="18" charset="0"/>
                              <a:ea typeface="Cambria Math" panose="02040503050406030204" pitchFamily="18" charset="0"/>
                            </a:rPr>
                            <m:t>1</m:t>
                          </m:r>
                        </m:sub>
                      </m:sSub>
                      <m:r>
                        <a:rPr lang="en-US" sz="2800" i="1">
                          <a:latin typeface="Cambria Math" panose="02040503050406030204" pitchFamily="18" charset="0"/>
                        </a:rPr>
                        <m:t>𝑥</m:t>
                      </m:r>
                    </m:oMath>
                  </m:oMathPara>
                </a14:m>
                <a:endParaRPr lang="en-US" sz="2800" dirty="0"/>
              </a:p>
              <a:p>
                <a14:m>
                  <m:oMathPara xmlns:m="http://schemas.openxmlformats.org/officeDocument/2006/math">
                    <m:oMathParaPr>
                      <m:jc m:val="centerGroup"/>
                    </m:oMathParaPr>
                    <m:oMath xmlns:m="http://schemas.openxmlformats.org/officeDocument/2006/math">
                      <m:r>
                        <a:rPr lang="en-US" sz="2800" i="1">
                          <a:latin typeface="Cambria Math" panose="02040503050406030204" pitchFamily="18" charset="0"/>
                        </a:rPr>
                        <m:t>𝑦</m:t>
                      </m:r>
                      <m:r>
                        <a:rPr lang="en-US" sz="2800" i="1">
                          <a:latin typeface="Cambria Math" panose="02040503050406030204" pitchFamily="18" charset="0"/>
                        </a:rPr>
                        <m:t>=</m:t>
                      </m:r>
                      <m:r>
                        <a:rPr lang="en-US" sz="2800" i="1">
                          <a:latin typeface="Cambria Math" panose="02040503050406030204" pitchFamily="18" charset="0"/>
                        </a:rPr>
                        <m:t>3</m:t>
                      </m:r>
                      <m:r>
                        <a:rPr lang="en-US" sz="2800" i="1">
                          <a:latin typeface="Cambria Math" panose="02040503050406030204" pitchFamily="18" charset="0"/>
                        </a:rPr>
                        <m:t>.</m:t>
                      </m:r>
                      <m:r>
                        <a:rPr lang="en-US" sz="2800" i="1">
                          <a:latin typeface="Cambria Math" panose="02040503050406030204" pitchFamily="18" charset="0"/>
                        </a:rPr>
                        <m:t>81</m:t>
                      </m:r>
                      <m:r>
                        <a:rPr lang="en-US" sz="2800" i="1">
                          <a:latin typeface="Cambria Math" panose="02040503050406030204" pitchFamily="18" charset="0"/>
                        </a:rPr>
                        <m:t>+</m:t>
                      </m:r>
                      <m:r>
                        <a:rPr lang="en-US" sz="2800" i="1">
                          <a:latin typeface="Cambria Math" panose="02040503050406030204" pitchFamily="18" charset="0"/>
                        </a:rPr>
                        <m:t>0</m:t>
                      </m:r>
                      <m:r>
                        <a:rPr lang="en-US" sz="2800" i="1">
                          <a:latin typeface="Cambria Math" panose="02040503050406030204" pitchFamily="18" charset="0"/>
                        </a:rPr>
                        <m:t>.</m:t>
                      </m:r>
                      <m:r>
                        <a:rPr lang="en-US" sz="2800" i="1">
                          <a:latin typeface="Cambria Math" panose="02040503050406030204" pitchFamily="18" charset="0"/>
                        </a:rPr>
                        <m:t>03</m:t>
                      </m:r>
                      <m:r>
                        <a:rPr lang="en-US" sz="2800" i="1">
                          <a:latin typeface="Cambria Math" panose="02040503050406030204" pitchFamily="18" charset="0"/>
                        </a:rPr>
                        <m:t>𝑥</m:t>
                      </m:r>
                    </m:oMath>
                  </m:oMathPara>
                </a14:m>
                <a:endParaRPr lang="en-US" sz="2800" dirty="0"/>
              </a:p>
              <a:p>
                <a:endParaRPr lang="en-US" sz="2800" dirty="0"/>
              </a:p>
            </p:txBody>
          </p:sp>
        </mc:Choice>
        <mc:Fallback>
          <p:sp>
            <p:nvSpPr>
              <p:cNvPr id="2" name="TextBox 1"/>
              <p:cNvSpPr txBox="1">
                <a:spLocks noRot="1" noChangeAspect="1" noMove="1" noResize="1" noEditPoints="1" noAdjustHandles="1" noChangeArrowheads="1" noChangeShapeType="1" noTextEdit="1"/>
              </p:cNvSpPr>
              <p:nvPr/>
            </p:nvSpPr>
            <p:spPr>
              <a:xfrm>
                <a:off x="6234806" y="2891246"/>
                <a:ext cx="2909194" cy="1815882"/>
              </a:xfrm>
              <a:prstGeom prst="rect">
                <a:avLst/>
              </a:prstGeom>
              <a:blipFill rotWithShape="1">
                <a:blip r:embed="rId2"/>
                <a:stretch>
                  <a:fillRect l="-13" t="-5" b="-8574"/>
                </a:stretch>
              </a:blipFill>
            </p:spPr>
            <p:txBody>
              <a:bodyPr/>
              <a:lstStyle/>
              <a:p>
                <a:r>
                  <a:rPr lang="en-US" altLang="en-US">
                    <a:noFill/>
                  </a:rPr>
                  <a:t> </a:t>
                </a:r>
              </a:p>
            </p:txBody>
          </p:sp>
        </mc:Fallback>
      </mc:AlternateContent>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21355" cy="798991"/>
          </a:xfrm>
        </p:spPr>
        <p:txBody>
          <a:bodyPr/>
          <a:lstStyle/>
          <a:p>
            <a:r>
              <a:rPr lang="en-US" dirty="0"/>
              <a:t>Predictions</a:t>
            </a:r>
            <a:endParaRPr lang="en-US" dirty="0"/>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253314" y="1374247"/>
            <a:ext cx="6604686" cy="4717632"/>
          </a:xfrm>
          <a:prstGeom prst="rect">
            <a:avLst/>
          </a:prstGeom>
        </p:spPr>
      </p:pic>
      <mc:AlternateContent xmlns:mc="http://schemas.openxmlformats.org/markup-compatibility/2006">
        <mc:Choice xmlns:a14="http://schemas.microsoft.com/office/drawing/2010/main" Requires="a14">
          <p:sp>
            <p:nvSpPr>
              <p:cNvPr id="2" name="TextBox 1"/>
              <p:cNvSpPr txBox="1"/>
              <p:nvPr/>
            </p:nvSpPr>
            <p:spPr>
              <a:xfrm>
                <a:off x="6234806" y="2891246"/>
                <a:ext cx="2909194" cy="1815882"/>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𝑦</m:t>
                      </m:r>
                      <m:r>
                        <a:rPr lang="en-US" sz="2800" b="0" i="1" smtClean="0">
                          <a:latin typeface="Cambria Math" panose="02040503050406030204" pitchFamily="18" charset="0"/>
                        </a:rPr>
                        <m:t>=</m:t>
                      </m:r>
                      <m:r>
                        <a:rPr lang="en-US" sz="2800" b="0" i="1" smtClean="0">
                          <a:latin typeface="Cambria Math" panose="02040503050406030204" pitchFamily="18" charset="0"/>
                        </a:rPr>
                        <m:t>𝑓</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𝑥</m:t>
                          </m:r>
                          <m:r>
                            <a:rPr lang="en-US" sz="2800" b="0" i="1" smtClean="0">
                              <a:latin typeface="Cambria Math" panose="02040503050406030204" pitchFamily="18" charset="0"/>
                            </a:rPr>
                            <m:t>,</m:t>
                          </m:r>
                          <m:r>
                            <a:rPr lang="en-US" sz="2800" b="0" i="1" smtClean="0">
                              <a:latin typeface="Cambria Math" panose="02040503050406030204" pitchFamily="18" charset="0"/>
                              <a:ea typeface="Cambria Math" panose="02040503050406030204" pitchFamily="18" charset="0"/>
                            </a:rPr>
                            <m:t>𝜃</m:t>
                          </m:r>
                        </m:e>
                      </m:d>
                    </m:oMath>
                  </m:oMathPara>
                </a14:m>
                <a:endParaRPr lang="en-US" sz="2800" b="0" dirty="0">
                  <a:ea typeface="Cambria Math" panose="02040503050406030204" pitchFamily="18" charset="0"/>
                </a:endParaRPr>
              </a:p>
              <a:p>
                <a14:m>
                  <m:oMathPara xmlns:m="http://schemas.openxmlformats.org/officeDocument/2006/math">
                    <m:oMathParaPr>
                      <m:jc m:val="centerGroup"/>
                    </m:oMathParaPr>
                    <m:oMath xmlns:m="http://schemas.openxmlformats.org/officeDocument/2006/math">
                      <m:r>
                        <a:rPr lang="en-US" sz="2800" i="1">
                          <a:latin typeface="Cambria Math" panose="02040503050406030204" pitchFamily="18" charset="0"/>
                        </a:rPr>
                        <m:t>𝑦</m:t>
                      </m:r>
                      <m:r>
                        <a:rPr lang="en-US" sz="2800" i="1">
                          <a:latin typeface="Cambria Math" panose="02040503050406030204" pitchFamily="18" charset="0"/>
                        </a:rPr>
                        <m:t>=</m:t>
                      </m:r>
                      <m:sSub>
                        <m:sSubPr>
                          <m:ctrlPr>
                            <a:rPr lang="en-US" sz="2800" b="0" i="1" smtClean="0">
                              <a:latin typeface="Cambria Math" panose="02040503050406030204" pitchFamily="18" charset="0"/>
                              <a:ea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𝜃</m:t>
                          </m:r>
                        </m:e>
                        <m:sub>
                          <m:r>
                            <a:rPr lang="en-US" sz="2800" b="0" i="1" smtClean="0">
                              <a:latin typeface="Cambria Math" panose="02040503050406030204" pitchFamily="18" charset="0"/>
                              <a:ea typeface="Cambria Math" panose="02040503050406030204" pitchFamily="18" charset="0"/>
                            </a:rPr>
                            <m:t>0</m:t>
                          </m:r>
                        </m:sub>
                      </m:sSub>
                      <m:r>
                        <a:rPr lang="en-US" sz="2800" b="0" i="1" smtClean="0">
                          <a:latin typeface="Cambria Math" panose="02040503050406030204" pitchFamily="18" charset="0"/>
                          <a:ea typeface="Cambria Math" panose="02040503050406030204" pitchFamily="18" charset="0"/>
                        </a:rPr>
                        <m:t>+</m:t>
                      </m:r>
                      <m:sSub>
                        <m:sSubPr>
                          <m:ctrlPr>
                            <a:rPr lang="en-US" sz="2800" b="0" i="1" smtClean="0">
                              <a:latin typeface="Cambria Math" panose="02040503050406030204" pitchFamily="18" charset="0"/>
                              <a:ea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𝜃</m:t>
                          </m:r>
                        </m:e>
                        <m:sub>
                          <m:r>
                            <a:rPr lang="en-US" sz="2800" b="0" i="1" smtClean="0">
                              <a:latin typeface="Cambria Math" panose="02040503050406030204" pitchFamily="18" charset="0"/>
                              <a:ea typeface="Cambria Math" panose="02040503050406030204" pitchFamily="18" charset="0"/>
                            </a:rPr>
                            <m:t>1</m:t>
                          </m:r>
                        </m:sub>
                      </m:sSub>
                      <m:r>
                        <a:rPr lang="en-US" sz="2800" i="1">
                          <a:latin typeface="Cambria Math" panose="02040503050406030204" pitchFamily="18" charset="0"/>
                        </a:rPr>
                        <m:t>𝑥</m:t>
                      </m:r>
                    </m:oMath>
                  </m:oMathPara>
                </a14:m>
                <a:endParaRPr lang="en-US" sz="2800" dirty="0"/>
              </a:p>
              <a:p>
                <a14:m>
                  <m:oMathPara xmlns:m="http://schemas.openxmlformats.org/officeDocument/2006/math">
                    <m:oMathParaPr>
                      <m:jc m:val="centerGroup"/>
                    </m:oMathParaPr>
                    <m:oMath xmlns:m="http://schemas.openxmlformats.org/officeDocument/2006/math">
                      <m:r>
                        <a:rPr lang="en-US" sz="2800" i="1">
                          <a:latin typeface="Cambria Math" panose="02040503050406030204" pitchFamily="18" charset="0"/>
                        </a:rPr>
                        <m:t>𝑦</m:t>
                      </m:r>
                      <m:r>
                        <a:rPr lang="en-US" sz="2800" i="1">
                          <a:latin typeface="Cambria Math" panose="02040503050406030204" pitchFamily="18" charset="0"/>
                        </a:rPr>
                        <m:t>=</m:t>
                      </m:r>
                      <m:r>
                        <a:rPr lang="en-US" sz="2800" i="1">
                          <a:latin typeface="Cambria Math" panose="02040503050406030204" pitchFamily="18" charset="0"/>
                        </a:rPr>
                        <m:t>3</m:t>
                      </m:r>
                      <m:r>
                        <a:rPr lang="en-US" sz="2800" i="1">
                          <a:latin typeface="Cambria Math" panose="02040503050406030204" pitchFamily="18" charset="0"/>
                        </a:rPr>
                        <m:t>.</m:t>
                      </m:r>
                      <m:r>
                        <a:rPr lang="en-US" sz="2800" i="1">
                          <a:latin typeface="Cambria Math" panose="02040503050406030204" pitchFamily="18" charset="0"/>
                        </a:rPr>
                        <m:t>81</m:t>
                      </m:r>
                      <m:r>
                        <a:rPr lang="en-US" sz="2800" i="1">
                          <a:latin typeface="Cambria Math" panose="02040503050406030204" pitchFamily="18" charset="0"/>
                        </a:rPr>
                        <m:t>+</m:t>
                      </m:r>
                      <m:r>
                        <a:rPr lang="en-US" sz="2800" i="1">
                          <a:latin typeface="Cambria Math" panose="02040503050406030204" pitchFamily="18" charset="0"/>
                        </a:rPr>
                        <m:t>0</m:t>
                      </m:r>
                      <m:r>
                        <a:rPr lang="en-US" sz="2800" i="1">
                          <a:latin typeface="Cambria Math" panose="02040503050406030204" pitchFamily="18" charset="0"/>
                        </a:rPr>
                        <m:t>.</m:t>
                      </m:r>
                      <m:r>
                        <a:rPr lang="en-US" sz="2800" i="1">
                          <a:latin typeface="Cambria Math" panose="02040503050406030204" pitchFamily="18" charset="0"/>
                        </a:rPr>
                        <m:t>03</m:t>
                      </m:r>
                      <m:r>
                        <a:rPr lang="en-US" sz="2800" i="1">
                          <a:latin typeface="Cambria Math" panose="02040503050406030204" pitchFamily="18" charset="0"/>
                        </a:rPr>
                        <m:t>𝑥</m:t>
                      </m:r>
                    </m:oMath>
                  </m:oMathPara>
                </a14:m>
                <a:endParaRPr lang="en-US" sz="2800" dirty="0"/>
              </a:p>
              <a:p>
                <a:endParaRPr lang="en-US" sz="2800" dirty="0"/>
              </a:p>
            </p:txBody>
          </p:sp>
        </mc:Choice>
        <mc:Fallback>
          <p:sp>
            <p:nvSpPr>
              <p:cNvPr id="2" name="TextBox 1"/>
              <p:cNvSpPr txBox="1">
                <a:spLocks noRot="1" noChangeAspect="1" noMove="1" noResize="1" noEditPoints="1" noAdjustHandles="1" noChangeArrowheads="1" noChangeShapeType="1" noTextEdit="1"/>
              </p:cNvSpPr>
              <p:nvPr/>
            </p:nvSpPr>
            <p:spPr>
              <a:xfrm>
                <a:off x="6234806" y="2891246"/>
                <a:ext cx="2909194" cy="1815882"/>
              </a:xfrm>
              <a:prstGeom prst="rect">
                <a:avLst/>
              </a:prstGeom>
              <a:blipFill rotWithShape="1">
                <a:blip r:embed="rId2"/>
                <a:stretch>
                  <a:fillRect l="-13" t="-5" b="-8574"/>
                </a:stretch>
              </a:blipFill>
            </p:spPr>
            <p:txBody>
              <a:bodyPr/>
              <a:lstStyle/>
              <a:p>
                <a:r>
                  <a:rPr lang="en-US" altLang="en-US">
                    <a:noFill/>
                  </a:rPr>
                  <a:t> </a:t>
                </a:r>
              </a:p>
            </p:txBody>
          </p:sp>
        </mc:Fallback>
      </mc:AlternateContent>
      <p:sp>
        <p:nvSpPr>
          <p:cNvPr id="4" name="TextBox 3"/>
          <p:cNvSpPr txBox="1"/>
          <p:nvPr/>
        </p:nvSpPr>
        <p:spPr>
          <a:xfrm>
            <a:off x="7153027" y="4917193"/>
            <a:ext cx="689612" cy="461665"/>
          </a:xfrm>
          <a:prstGeom prst="rect">
            <a:avLst/>
          </a:prstGeom>
          <a:noFill/>
        </p:spPr>
        <p:txBody>
          <a:bodyPr wrap="none" rtlCol="0">
            <a:spAutoFit/>
          </a:bodyPr>
          <a:lstStyle/>
          <a:p>
            <a:r>
              <a:rPr lang="en-US" sz="2400" dirty="0"/>
              <a:t>Bias</a:t>
            </a:r>
            <a:endParaRPr lang="en-US" sz="2400" dirty="0"/>
          </a:p>
        </p:txBody>
      </p:sp>
      <p:sp>
        <p:nvSpPr>
          <p:cNvPr id="6" name="TextBox 5"/>
          <p:cNvSpPr txBox="1"/>
          <p:nvPr/>
        </p:nvSpPr>
        <p:spPr>
          <a:xfrm>
            <a:off x="8137667" y="4930346"/>
            <a:ext cx="1077796" cy="461665"/>
          </a:xfrm>
          <a:prstGeom prst="rect">
            <a:avLst/>
          </a:prstGeom>
          <a:noFill/>
        </p:spPr>
        <p:txBody>
          <a:bodyPr wrap="none" rtlCol="0">
            <a:spAutoFit/>
          </a:bodyPr>
          <a:lstStyle/>
          <a:p>
            <a:r>
              <a:rPr lang="en-US" sz="2400" dirty="0"/>
              <a:t>Weight</a:t>
            </a:r>
            <a:endParaRPr lang="en-US" sz="2400" dirty="0"/>
          </a:p>
        </p:txBody>
      </p:sp>
      <p:cxnSp>
        <p:nvCxnSpPr>
          <p:cNvPr id="8" name="Straight Arrow Connector 7"/>
          <p:cNvCxnSpPr>
            <a:stCxn id="4" idx="0"/>
          </p:cNvCxnSpPr>
          <p:nvPr/>
        </p:nvCxnSpPr>
        <p:spPr>
          <a:xfrm flipV="1">
            <a:off x="7497833" y="4225215"/>
            <a:ext cx="0" cy="69197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flipH="1" flipV="1">
            <a:off x="8565347" y="4225215"/>
            <a:ext cx="1" cy="69197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21355" cy="798991"/>
          </a:xfrm>
        </p:spPr>
        <p:txBody>
          <a:bodyPr/>
          <a:lstStyle/>
          <a:p>
            <a:r>
              <a:rPr lang="en-US" dirty="0"/>
              <a:t>Optimizing Parameters</a:t>
            </a:r>
            <a:endParaRPr lang="en-US" dirty="0"/>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253314" y="1374247"/>
            <a:ext cx="6604686" cy="4717632"/>
          </a:xfrm>
          <a:prstGeom prst="rect">
            <a:avLst/>
          </a:prstGeom>
        </p:spPr>
      </p:pic>
      <mc:AlternateContent xmlns:mc="http://schemas.openxmlformats.org/markup-compatibility/2006">
        <mc:Choice xmlns:a14="http://schemas.microsoft.com/office/drawing/2010/main" Requires="a14">
          <p:sp>
            <p:nvSpPr>
              <p:cNvPr id="2" name="TextBox 1"/>
              <p:cNvSpPr txBox="1"/>
              <p:nvPr/>
            </p:nvSpPr>
            <p:spPr>
              <a:xfrm>
                <a:off x="6234806" y="2891246"/>
                <a:ext cx="2909194" cy="1815882"/>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𝑦</m:t>
                      </m:r>
                      <m:r>
                        <a:rPr lang="en-US" sz="2800" b="0" i="1" smtClean="0">
                          <a:latin typeface="Cambria Math" panose="02040503050406030204" pitchFamily="18" charset="0"/>
                        </a:rPr>
                        <m:t>=</m:t>
                      </m:r>
                      <m:r>
                        <a:rPr lang="en-US" sz="2800" b="0" i="1" smtClean="0">
                          <a:latin typeface="Cambria Math" panose="02040503050406030204" pitchFamily="18" charset="0"/>
                        </a:rPr>
                        <m:t>𝑓</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𝑥</m:t>
                          </m:r>
                          <m:r>
                            <a:rPr lang="en-US" sz="2800" b="0" i="1" smtClean="0">
                              <a:latin typeface="Cambria Math" panose="02040503050406030204" pitchFamily="18" charset="0"/>
                            </a:rPr>
                            <m:t>,</m:t>
                          </m:r>
                          <m:r>
                            <a:rPr lang="en-US" sz="2800" b="0" i="1" smtClean="0">
                              <a:latin typeface="Cambria Math" panose="02040503050406030204" pitchFamily="18" charset="0"/>
                              <a:ea typeface="Cambria Math" panose="02040503050406030204" pitchFamily="18" charset="0"/>
                            </a:rPr>
                            <m:t>𝜃</m:t>
                          </m:r>
                        </m:e>
                      </m:d>
                    </m:oMath>
                  </m:oMathPara>
                </a14:m>
                <a:endParaRPr lang="en-US" sz="2800" b="0" dirty="0">
                  <a:ea typeface="Cambria Math" panose="02040503050406030204" pitchFamily="18" charset="0"/>
                </a:endParaRPr>
              </a:p>
              <a:p>
                <a14:m>
                  <m:oMathPara xmlns:m="http://schemas.openxmlformats.org/officeDocument/2006/math">
                    <m:oMathParaPr>
                      <m:jc m:val="centerGroup"/>
                    </m:oMathParaPr>
                    <m:oMath xmlns:m="http://schemas.openxmlformats.org/officeDocument/2006/math">
                      <m:r>
                        <a:rPr lang="en-US" sz="2800" i="1">
                          <a:latin typeface="Cambria Math" panose="02040503050406030204" pitchFamily="18" charset="0"/>
                        </a:rPr>
                        <m:t>𝑦</m:t>
                      </m:r>
                      <m:r>
                        <a:rPr lang="en-US" sz="2800" i="1">
                          <a:latin typeface="Cambria Math" panose="02040503050406030204" pitchFamily="18" charset="0"/>
                        </a:rPr>
                        <m:t>=</m:t>
                      </m:r>
                      <m:sSub>
                        <m:sSubPr>
                          <m:ctrlPr>
                            <a:rPr lang="en-US" sz="2800" b="0" i="1" smtClean="0">
                              <a:latin typeface="Cambria Math" panose="02040503050406030204" pitchFamily="18" charset="0"/>
                              <a:ea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𝜃</m:t>
                          </m:r>
                        </m:e>
                        <m:sub>
                          <m:r>
                            <a:rPr lang="en-US" sz="2800" b="0" i="1" smtClean="0">
                              <a:latin typeface="Cambria Math" panose="02040503050406030204" pitchFamily="18" charset="0"/>
                              <a:ea typeface="Cambria Math" panose="02040503050406030204" pitchFamily="18" charset="0"/>
                            </a:rPr>
                            <m:t>0</m:t>
                          </m:r>
                        </m:sub>
                      </m:sSub>
                      <m:r>
                        <a:rPr lang="en-US" sz="2800" b="0" i="1" smtClean="0">
                          <a:latin typeface="Cambria Math" panose="02040503050406030204" pitchFamily="18" charset="0"/>
                          <a:ea typeface="Cambria Math" panose="02040503050406030204" pitchFamily="18" charset="0"/>
                        </a:rPr>
                        <m:t>+</m:t>
                      </m:r>
                      <m:sSub>
                        <m:sSubPr>
                          <m:ctrlPr>
                            <a:rPr lang="en-US" sz="2800" b="0" i="1" smtClean="0">
                              <a:latin typeface="Cambria Math" panose="02040503050406030204" pitchFamily="18" charset="0"/>
                              <a:ea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𝜃</m:t>
                          </m:r>
                        </m:e>
                        <m:sub>
                          <m:r>
                            <a:rPr lang="en-US" sz="2800" b="0" i="1" smtClean="0">
                              <a:latin typeface="Cambria Math" panose="02040503050406030204" pitchFamily="18" charset="0"/>
                              <a:ea typeface="Cambria Math" panose="02040503050406030204" pitchFamily="18" charset="0"/>
                            </a:rPr>
                            <m:t>1</m:t>
                          </m:r>
                        </m:sub>
                      </m:sSub>
                      <m:r>
                        <a:rPr lang="en-US" sz="2800" i="1">
                          <a:latin typeface="Cambria Math" panose="02040503050406030204" pitchFamily="18" charset="0"/>
                        </a:rPr>
                        <m:t>𝑥</m:t>
                      </m:r>
                    </m:oMath>
                  </m:oMathPara>
                </a14:m>
                <a:endParaRPr lang="en-US" sz="2800" dirty="0"/>
              </a:p>
              <a:p>
                <a14:m>
                  <m:oMathPara xmlns:m="http://schemas.openxmlformats.org/officeDocument/2006/math">
                    <m:oMathParaPr>
                      <m:jc m:val="centerGroup"/>
                    </m:oMathParaPr>
                    <m:oMath xmlns:m="http://schemas.openxmlformats.org/officeDocument/2006/math">
                      <m:r>
                        <a:rPr lang="en-US" sz="2800" i="1">
                          <a:latin typeface="Cambria Math" panose="02040503050406030204" pitchFamily="18" charset="0"/>
                        </a:rPr>
                        <m:t>𝑦</m:t>
                      </m:r>
                      <m:r>
                        <a:rPr lang="en-US" sz="2800" i="1">
                          <a:latin typeface="Cambria Math" panose="02040503050406030204" pitchFamily="18" charset="0"/>
                        </a:rPr>
                        <m:t>=</m:t>
                      </m:r>
                      <m:r>
                        <a:rPr lang="en-US" sz="2800" i="1">
                          <a:latin typeface="Cambria Math" panose="02040503050406030204" pitchFamily="18" charset="0"/>
                        </a:rPr>
                        <m:t>3</m:t>
                      </m:r>
                      <m:r>
                        <a:rPr lang="en-US" sz="2800" i="1">
                          <a:latin typeface="Cambria Math" panose="02040503050406030204" pitchFamily="18" charset="0"/>
                        </a:rPr>
                        <m:t>.</m:t>
                      </m:r>
                      <m:r>
                        <a:rPr lang="en-US" sz="2800" i="1">
                          <a:latin typeface="Cambria Math" panose="02040503050406030204" pitchFamily="18" charset="0"/>
                        </a:rPr>
                        <m:t>81</m:t>
                      </m:r>
                      <m:r>
                        <a:rPr lang="en-US" sz="2800" i="1">
                          <a:latin typeface="Cambria Math" panose="02040503050406030204" pitchFamily="18" charset="0"/>
                        </a:rPr>
                        <m:t>+</m:t>
                      </m:r>
                      <m:r>
                        <a:rPr lang="en-US" sz="2800" i="1">
                          <a:latin typeface="Cambria Math" panose="02040503050406030204" pitchFamily="18" charset="0"/>
                        </a:rPr>
                        <m:t>0</m:t>
                      </m:r>
                      <m:r>
                        <a:rPr lang="en-US" sz="2800" i="1">
                          <a:latin typeface="Cambria Math" panose="02040503050406030204" pitchFamily="18" charset="0"/>
                        </a:rPr>
                        <m:t>.</m:t>
                      </m:r>
                      <m:r>
                        <a:rPr lang="en-US" sz="2800" i="1">
                          <a:latin typeface="Cambria Math" panose="02040503050406030204" pitchFamily="18" charset="0"/>
                        </a:rPr>
                        <m:t>03</m:t>
                      </m:r>
                      <m:r>
                        <a:rPr lang="en-US" sz="2800" i="1">
                          <a:latin typeface="Cambria Math" panose="02040503050406030204" pitchFamily="18" charset="0"/>
                        </a:rPr>
                        <m:t>𝑥</m:t>
                      </m:r>
                    </m:oMath>
                  </m:oMathPara>
                </a14:m>
                <a:endParaRPr lang="en-US" sz="2800" dirty="0"/>
              </a:p>
              <a:p>
                <a:endParaRPr lang="en-US" sz="2800" dirty="0"/>
              </a:p>
            </p:txBody>
          </p:sp>
        </mc:Choice>
        <mc:Fallback>
          <p:sp>
            <p:nvSpPr>
              <p:cNvPr id="2" name="TextBox 1"/>
              <p:cNvSpPr txBox="1">
                <a:spLocks noRot="1" noChangeAspect="1" noMove="1" noResize="1" noEditPoints="1" noAdjustHandles="1" noChangeArrowheads="1" noChangeShapeType="1" noTextEdit="1"/>
              </p:cNvSpPr>
              <p:nvPr/>
            </p:nvSpPr>
            <p:spPr>
              <a:xfrm>
                <a:off x="6234806" y="2891246"/>
                <a:ext cx="2909194" cy="1815882"/>
              </a:xfrm>
              <a:prstGeom prst="rect">
                <a:avLst/>
              </a:prstGeom>
              <a:blipFill rotWithShape="1">
                <a:blip r:embed="rId2"/>
                <a:stretch>
                  <a:fillRect l="-13" t="-5" b="-8574"/>
                </a:stretch>
              </a:blipFill>
            </p:spPr>
            <p:txBody>
              <a:bodyPr/>
              <a:lstStyle/>
              <a:p>
                <a:r>
                  <a:rPr lang="en-US" altLang="en-US">
                    <a:noFill/>
                  </a:rPr>
                  <a:t> </a:t>
                </a:r>
              </a:p>
            </p:txBody>
          </p:sp>
        </mc:Fallback>
      </mc:AlternateContent>
      <mc:AlternateContent xmlns:mc="http://schemas.openxmlformats.org/markup-compatibility/2006">
        <mc:Choice xmlns:a14="http://schemas.microsoft.com/office/drawing/2010/main" Requires="a14">
          <p:sp>
            <p:nvSpPr>
              <p:cNvPr id="7" name="Rectangle 6"/>
              <p:cNvSpPr/>
              <p:nvPr/>
            </p:nvSpPr>
            <p:spPr>
              <a:xfrm>
                <a:off x="6438708" y="4410963"/>
                <a:ext cx="2501389" cy="988540"/>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rPr>
                        <m:t>𝑦</m:t>
                      </m:r>
                      <m:r>
                        <a:rPr lang="en-US" sz="2400" i="1" smtClean="0">
                          <a:latin typeface="Cambria Math" panose="02040503050406030204" pitchFamily="18" charset="0"/>
                        </a:rPr>
                        <m:t>=</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𝜃</m:t>
                          </m:r>
                        </m:e>
                        <m:sub>
                          <m:r>
                            <a:rPr lang="en-US" sz="2400" i="1">
                              <a:latin typeface="Cambria Math" panose="02040503050406030204" pitchFamily="18" charset="0"/>
                              <a:ea typeface="Cambria Math" panose="02040503050406030204" pitchFamily="18" charset="0"/>
                            </a:rPr>
                            <m:t>0</m:t>
                          </m:r>
                        </m:sub>
                      </m:sSub>
                      <m:r>
                        <a:rPr lang="en-US" sz="2400" i="1">
                          <a:latin typeface="Cambria Math" panose="02040503050406030204" pitchFamily="18" charset="0"/>
                          <a:ea typeface="Cambria Math" panose="02040503050406030204" pitchFamily="18" charset="0"/>
                        </a:rPr>
                        <m:t>+</m:t>
                      </m:r>
                      <m:nary>
                        <m:naryPr>
                          <m:chr m:val="∑"/>
                          <m:supHide m:val="on"/>
                          <m:ctrlPr>
                            <a:rPr lang="en-US" sz="2400" i="1" smtClean="0">
                              <a:latin typeface="Cambria Math" panose="02040503050406030204" pitchFamily="18" charset="0"/>
                              <a:ea typeface="Cambria Math" panose="02040503050406030204" pitchFamily="18" charset="0"/>
                            </a:rPr>
                          </m:ctrlPr>
                        </m:naryPr>
                        <m:sub>
                          <m:r>
                            <m:rPr>
                              <m:brk m:alnAt="7"/>
                            </m:rPr>
                            <a:rPr lang="en-US" sz="2400" b="0" i="1" smtClean="0">
                              <a:latin typeface="Cambria Math" panose="02040503050406030204" pitchFamily="18" charset="0"/>
                              <a:ea typeface="Cambria Math" panose="02040503050406030204" pitchFamily="18" charset="0"/>
                            </a:rPr>
                            <m:t>𝑖</m:t>
                          </m:r>
                        </m:sub>
                        <m:sup/>
                        <m:e>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𝜃</m:t>
                              </m:r>
                            </m:e>
                            <m:sub>
                              <m:r>
                                <a:rPr lang="en-US" sz="2400" b="0" i="1" smtClean="0">
                                  <a:latin typeface="Cambria Math" panose="02040503050406030204" pitchFamily="18" charset="0"/>
                                  <a:ea typeface="Cambria Math" panose="02040503050406030204" pitchFamily="18" charset="0"/>
                                </a:rPr>
                                <m:t>𝑖</m:t>
                              </m:r>
                            </m:sub>
                          </m:sSub>
                          <m:sSup>
                            <m:sSupPr>
                              <m:ctrlPr>
                                <a:rPr lang="en-US" sz="2400" b="0" i="1" smtClean="0">
                                  <a:latin typeface="Cambria Math" panose="02040503050406030204" pitchFamily="18" charset="0"/>
                                </a:rPr>
                              </m:ctrlPr>
                            </m:sSupPr>
                            <m:e>
                              <m:r>
                                <a:rPr lang="en-US" sz="2400" i="1">
                                  <a:latin typeface="Cambria Math" panose="02040503050406030204" pitchFamily="18" charset="0"/>
                                </a:rPr>
                                <m:t>𝑥</m:t>
                              </m:r>
                            </m:e>
                            <m:sup>
                              <m:r>
                                <a:rPr lang="en-US" sz="2400" b="0" i="1" smtClean="0">
                                  <a:latin typeface="Cambria Math" panose="02040503050406030204" pitchFamily="18" charset="0"/>
                                </a:rPr>
                                <m:t>𝑖</m:t>
                              </m:r>
                            </m:sup>
                          </m:sSup>
                        </m:e>
                      </m:nary>
                    </m:oMath>
                  </m:oMathPara>
                </a14:m>
                <a:endParaRPr lang="en-US" sz="2400" dirty="0"/>
              </a:p>
            </p:txBody>
          </p:sp>
        </mc:Choice>
        <mc:Fallback>
          <p:sp>
            <p:nvSpPr>
              <p:cNvPr id="7" name="Rectangle 6"/>
              <p:cNvSpPr>
                <a:spLocks noRot="1" noChangeAspect="1" noMove="1" noResize="1" noEditPoints="1" noAdjustHandles="1" noChangeArrowheads="1" noChangeShapeType="1" noTextEdit="1"/>
              </p:cNvSpPr>
              <p:nvPr/>
            </p:nvSpPr>
            <p:spPr>
              <a:xfrm>
                <a:off x="6438708" y="4410963"/>
                <a:ext cx="2501389" cy="988540"/>
              </a:xfrm>
              <a:prstGeom prst="rect">
                <a:avLst/>
              </a:prstGeom>
              <a:blipFill rotWithShape="1">
                <a:blip r:embed="rId3"/>
                <a:stretch>
                  <a:fillRect l="-18" t="-26" r="23" b="10"/>
                </a:stretch>
              </a:blipFill>
            </p:spPr>
            <p:txBody>
              <a:bodyPr/>
              <a:lstStyle/>
              <a:p>
                <a:r>
                  <a:rPr lang="en-US" altLang="en-US">
                    <a:noFill/>
                  </a:rPr>
                  <a:t> </a:t>
                </a:r>
              </a:p>
            </p:txBody>
          </p:sp>
        </mc:Fallback>
      </mc:AlternateContent>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21355" cy="798991"/>
          </a:xfrm>
        </p:spPr>
        <p:txBody>
          <a:bodyPr/>
          <a:lstStyle/>
          <a:p>
            <a:r>
              <a:rPr lang="en-US" dirty="0"/>
              <a:t>More parameters</a:t>
            </a:r>
            <a:endParaRPr lang="en-US" dirty="0"/>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253315" y="1374247"/>
            <a:ext cx="6604684" cy="4717632"/>
          </a:xfrm>
          <a:prstGeom prst="rect">
            <a:avLst/>
          </a:prstGeom>
        </p:spPr>
      </p:pic>
      <mc:AlternateContent xmlns:mc="http://schemas.openxmlformats.org/markup-compatibility/2006">
        <mc:Choice xmlns:a14="http://schemas.microsoft.com/office/drawing/2010/main" Requires="a14">
          <p:sp>
            <p:nvSpPr>
              <p:cNvPr id="2" name="TextBox 1"/>
              <p:cNvSpPr txBox="1"/>
              <p:nvPr/>
            </p:nvSpPr>
            <p:spPr>
              <a:xfrm>
                <a:off x="5990966" y="2760617"/>
                <a:ext cx="3341812" cy="1323439"/>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𝑦</m:t>
                      </m:r>
                      <m:r>
                        <a:rPr lang="en-US" sz="2800" b="0" i="1" smtClean="0">
                          <a:latin typeface="Cambria Math" panose="02040503050406030204" pitchFamily="18" charset="0"/>
                        </a:rPr>
                        <m:t>=</m:t>
                      </m:r>
                      <m:r>
                        <a:rPr lang="en-US" sz="2800" b="0" i="1" smtClean="0">
                          <a:latin typeface="Cambria Math" panose="02040503050406030204" pitchFamily="18" charset="0"/>
                        </a:rPr>
                        <m:t>𝑓</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𝑥</m:t>
                          </m:r>
                          <m:r>
                            <a:rPr lang="en-US" sz="2800" b="0" i="1" smtClean="0">
                              <a:latin typeface="Cambria Math" panose="02040503050406030204" pitchFamily="18" charset="0"/>
                            </a:rPr>
                            <m:t>,</m:t>
                          </m:r>
                          <m:r>
                            <a:rPr lang="en-US" sz="2800" b="0" i="1" smtClean="0">
                              <a:latin typeface="Cambria Math" panose="02040503050406030204" pitchFamily="18" charset="0"/>
                              <a:ea typeface="Cambria Math" panose="02040503050406030204" pitchFamily="18" charset="0"/>
                            </a:rPr>
                            <m:t>𝜃</m:t>
                          </m:r>
                        </m:e>
                      </m:d>
                    </m:oMath>
                  </m:oMathPara>
                </a14:m>
                <a:endParaRPr lang="en-US" sz="2800" b="0" dirty="0">
                  <a:ea typeface="Cambria Math" panose="02040503050406030204" pitchFamily="18" charset="0"/>
                </a:endParaRPr>
              </a:p>
              <a:p>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𝑦</m:t>
                      </m:r>
                      <m:r>
                        <a:rPr lang="en-US" sz="2400" i="1">
                          <a:latin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𝜃</m:t>
                          </m:r>
                        </m:e>
                        <m:sub>
                          <m:r>
                            <a:rPr lang="en-US" sz="2400" b="0" i="1" smtClean="0">
                              <a:latin typeface="Cambria Math" panose="02040503050406030204" pitchFamily="18" charset="0"/>
                              <a:ea typeface="Cambria Math" panose="02040503050406030204" pitchFamily="18" charset="0"/>
                            </a:rPr>
                            <m:t>0</m:t>
                          </m:r>
                        </m:sub>
                      </m:sSub>
                      <m:r>
                        <a:rPr lang="en-US" sz="2400" b="0" i="1" smtClean="0">
                          <a:latin typeface="Cambria Math" panose="02040503050406030204" pitchFamily="18" charset="0"/>
                          <a:ea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𝜃</m:t>
                          </m:r>
                        </m:e>
                        <m:sub>
                          <m:r>
                            <a:rPr lang="en-US" sz="2400" b="0" i="1" smtClean="0">
                              <a:latin typeface="Cambria Math" panose="02040503050406030204" pitchFamily="18" charset="0"/>
                              <a:ea typeface="Cambria Math" panose="02040503050406030204" pitchFamily="18" charset="0"/>
                            </a:rPr>
                            <m:t>1</m:t>
                          </m:r>
                        </m:sub>
                      </m:sSub>
                      <m:r>
                        <a:rPr lang="en-US" sz="2400" i="1">
                          <a:latin typeface="Cambria Math" panose="02040503050406030204" pitchFamily="18" charset="0"/>
                        </a:rPr>
                        <m:t>𝑥</m:t>
                      </m:r>
                      <m:r>
                        <a:rPr lang="en-US" sz="2400" b="0" i="1" smtClean="0">
                          <a:latin typeface="Cambria Math" panose="02040503050406030204" pitchFamily="18" charset="0"/>
                        </a:rPr>
                        <m:t>+</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𝜃</m:t>
                          </m:r>
                        </m:e>
                        <m:sub>
                          <m:r>
                            <a:rPr lang="en-US" sz="2400" b="0" i="1" smtClean="0">
                              <a:latin typeface="Cambria Math" panose="02040503050406030204" pitchFamily="18" charset="0"/>
                              <a:ea typeface="Cambria Math" panose="02040503050406030204" pitchFamily="18" charset="0"/>
                            </a:rPr>
                            <m:t>2</m:t>
                          </m:r>
                        </m:sub>
                      </m:sSub>
                      <m:sSup>
                        <m:sSupPr>
                          <m:ctrlPr>
                            <a:rPr lang="en-US" sz="2400" b="0" i="1" smtClean="0">
                              <a:latin typeface="Cambria Math" panose="02040503050406030204" pitchFamily="18" charset="0"/>
                            </a:rPr>
                          </m:ctrlPr>
                        </m:sSupPr>
                        <m:e>
                          <m:r>
                            <a:rPr lang="en-US" sz="2400" i="1">
                              <a:latin typeface="Cambria Math" panose="02040503050406030204" pitchFamily="18" charset="0"/>
                            </a:rPr>
                            <m:t>𝑥</m:t>
                          </m:r>
                        </m:e>
                        <m:sup>
                          <m:r>
                            <a:rPr lang="en-US" sz="2400" b="0" i="1" smtClean="0">
                              <a:latin typeface="Cambria Math" panose="02040503050406030204" pitchFamily="18" charset="0"/>
                            </a:rPr>
                            <m:t>2</m:t>
                          </m:r>
                        </m:sup>
                      </m:sSup>
                    </m:oMath>
                  </m:oMathPara>
                </a14:m>
                <a:endParaRPr lang="en-US" sz="2400" dirty="0"/>
              </a:p>
              <a:p>
                <a:endParaRPr lang="en-US" sz="2800" dirty="0"/>
              </a:p>
            </p:txBody>
          </p:sp>
        </mc:Choice>
        <mc:Fallback>
          <p:sp>
            <p:nvSpPr>
              <p:cNvPr id="2" name="TextBox 1"/>
              <p:cNvSpPr txBox="1">
                <a:spLocks noRot="1" noChangeAspect="1" noMove="1" noResize="1" noEditPoints="1" noAdjustHandles="1" noChangeArrowheads="1" noChangeShapeType="1" noTextEdit="1"/>
              </p:cNvSpPr>
              <p:nvPr/>
            </p:nvSpPr>
            <p:spPr>
              <a:xfrm>
                <a:off x="5990966" y="2760617"/>
                <a:ext cx="3341812" cy="1323439"/>
              </a:xfrm>
              <a:prstGeom prst="rect">
                <a:avLst/>
              </a:prstGeom>
              <a:blipFill rotWithShape="1">
                <a:blip r:embed="rId2"/>
                <a:stretch>
                  <a:fillRect l="-11" t="-21" r="5" b="-5826"/>
                </a:stretch>
              </a:blipFill>
            </p:spPr>
            <p:txBody>
              <a:bodyPr/>
              <a:lstStyle/>
              <a:p>
                <a:r>
                  <a:rPr lang="en-US" altLang="en-US">
                    <a:noFill/>
                  </a:rPr>
                  <a:t> </a:t>
                </a:r>
              </a:p>
            </p:txBody>
          </p:sp>
        </mc:Fallback>
      </mc:AlternateContent>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21355" cy="798991"/>
          </a:xfrm>
        </p:spPr>
        <p:txBody>
          <a:bodyPr/>
          <a:lstStyle/>
          <a:p>
            <a:r>
              <a:rPr lang="en-US" dirty="0"/>
              <a:t>… even more parameters</a:t>
            </a:r>
            <a:endParaRPr lang="en-US" dirty="0"/>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253315" y="1374247"/>
            <a:ext cx="6604684" cy="4717631"/>
          </a:xfrm>
          <a:prstGeom prst="rect">
            <a:avLst/>
          </a:prstGeom>
        </p:spPr>
      </p:pic>
      <mc:AlternateContent xmlns:mc="http://schemas.openxmlformats.org/markup-compatibility/2006">
        <mc:Choice xmlns:a14="http://schemas.microsoft.com/office/drawing/2010/main" Requires="a14">
          <p:sp>
            <p:nvSpPr>
              <p:cNvPr id="2" name="TextBox 1"/>
              <p:cNvSpPr txBox="1"/>
              <p:nvPr/>
            </p:nvSpPr>
            <p:spPr>
              <a:xfrm>
                <a:off x="6270456" y="2751474"/>
                <a:ext cx="2873544" cy="1355051"/>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𝑦</m:t>
                      </m:r>
                      <m:r>
                        <a:rPr lang="en-US" sz="2800" b="0" i="1" smtClean="0">
                          <a:latin typeface="Cambria Math" panose="02040503050406030204" pitchFamily="18" charset="0"/>
                        </a:rPr>
                        <m:t>=</m:t>
                      </m:r>
                      <m:r>
                        <a:rPr lang="en-US" sz="2800" b="0" i="1" smtClean="0">
                          <a:latin typeface="Cambria Math" panose="02040503050406030204" pitchFamily="18" charset="0"/>
                        </a:rPr>
                        <m:t>𝑓</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𝑥</m:t>
                          </m:r>
                          <m:r>
                            <a:rPr lang="en-US" sz="2800" b="0" i="1" smtClean="0">
                              <a:latin typeface="Cambria Math" panose="02040503050406030204" pitchFamily="18" charset="0"/>
                            </a:rPr>
                            <m:t>,</m:t>
                          </m:r>
                          <m:r>
                            <a:rPr lang="en-US" sz="2800" b="0" i="1" smtClean="0">
                              <a:latin typeface="Cambria Math" panose="02040503050406030204" pitchFamily="18" charset="0"/>
                              <a:ea typeface="Cambria Math" panose="02040503050406030204" pitchFamily="18" charset="0"/>
                            </a:rPr>
                            <m:t>𝜃</m:t>
                          </m:r>
                        </m:e>
                      </m:d>
                    </m:oMath>
                  </m:oMathPara>
                </a14:m>
                <a:endParaRPr lang="en-US" sz="2800" b="0" dirty="0">
                  <a:ea typeface="Cambria Math" panose="02040503050406030204" pitchFamily="18" charset="0"/>
                </a:endParaRPr>
              </a:p>
              <a:p>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rPr>
                        <m:t>𝑦</m:t>
                      </m:r>
                      <m:r>
                        <a:rPr lang="en-US" sz="2400" i="1" smtClean="0">
                          <a:latin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𝜃</m:t>
                          </m:r>
                        </m:e>
                        <m:sub>
                          <m:r>
                            <a:rPr lang="en-US" sz="2400" b="0" i="1" smtClean="0">
                              <a:latin typeface="Cambria Math" panose="02040503050406030204" pitchFamily="18" charset="0"/>
                              <a:ea typeface="Cambria Math" panose="02040503050406030204" pitchFamily="18" charset="0"/>
                            </a:rPr>
                            <m:t>0</m:t>
                          </m:r>
                        </m:sub>
                      </m:sSub>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rPr>
                        <m:t>+</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𝜃</m:t>
                          </m:r>
                        </m:e>
                        <m:sub>
                          <m:r>
                            <a:rPr lang="en-US" sz="2400" b="0" i="1" smtClean="0">
                              <a:latin typeface="Cambria Math" panose="02040503050406030204" pitchFamily="18" charset="0"/>
                              <a:ea typeface="Cambria Math" panose="02040503050406030204" pitchFamily="18" charset="0"/>
                            </a:rPr>
                            <m:t>3</m:t>
                          </m:r>
                        </m:sub>
                      </m:sSub>
                      <m:sSup>
                        <m:sSupPr>
                          <m:ctrlPr>
                            <a:rPr lang="en-US" sz="2400" b="0" i="1" smtClean="0">
                              <a:latin typeface="Cambria Math" panose="02040503050406030204" pitchFamily="18" charset="0"/>
                            </a:rPr>
                          </m:ctrlPr>
                        </m:sSupPr>
                        <m:e>
                          <m:r>
                            <a:rPr lang="en-US" sz="2400" i="1">
                              <a:latin typeface="Cambria Math" panose="02040503050406030204" pitchFamily="18" charset="0"/>
                            </a:rPr>
                            <m:t>𝑥</m:t>
                          </m:r>
                        </m:e>
                        <m:sup>
                          <m:r>
                            <a:rPr lang="en-US" sz="2400" b="0" i="1" smtClean="0">
                              <a:latin typeface="Cambria Math" panose="02040503050406030204" pitchFamily="18" charset="0"/>
                            </a:rPr>
                            <m:t>3</m:t>
                          </m:r>
                        </m:sup>
                      </m:sSup>
                    </m:oMath>
                  </m:oMathPara>
                </a14:m>
                <a:endParaRPr lang="en-US" sz="2400" dirty="0"/>
              </a:p>
              <a:p>
                <a:endParaRPr lang="en-US" sz="2800" dirty="0"/>
              </a:p>
            </p:txBody>
          </p:sp>
        </mc:Choice>
        <mc:Fallback>
          <p:sp>
            <p:nvSpPr>
              <p:cNvPr id="2" name="TextBox 1"/>
              <p:cNvSpPr txBox="1">
                <a:spLocks noRot="1" noChangeAspect="1" noMove="1" noResize="1" noEditPoints="1" noAdjustHandles="1" noChangeArrowheads="1" noChangeShapeType="1" noTextEdit="1"/>
              </p:cNvSpPr>
              <p:nvPr/>
            </p:nvSpPr>
            <p:spPr>
              <a:xfrm>
                <a:off x="6270456" y="2751474"/>
                <a:ext cx="2873544" cy="1355051"/>
              </a:xfrm>
              <a:prstGeom prst="rect">
                <a:avLst/>
              </a:prstGeom>
              <a:blipFill rotWithShape="1">
                <a:blip r:embed="rId2"/>
                <a:stretch>
                  <a:fillRect l="-16" t="-1" b="-3376"/>
                </a:stretch>
              </a:blipFill>
            </p:spPr>
            <p:txBody>
              <a:bodyPr/>
              <a:lstStyle/>
              <a:p>
                <a:r>
                  <a:rPr lang="en-US" altLang="en-US">
                    <a:noFill/>
                  </a:rPr>
                  <a:t> </a:t>
                </a:r>
              </a:p>
            </p:txBody>
          </p:sp>
        </mc:Fallback>
      </mc:AlternateContent>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21355" cy="798991"/>
          </a:xfrm>
        </p:spPr>
        <p:txBody>
          <a:bodyPr/>
          <a:lstStyle/>
          <a:p>
            <a:r>
              <a:rPr lang="en-US" dirty="0"/>
              <a:t>…even more parameters</a:t>
            </a:r>
            <a:endParaRPr lang="en-US" dirty="0"/>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253315" y="1374247"/>
            <a:ext cx="6604683" cy="4717631"/>
          </a:xfrm>
          <a:prstGeom prst="rect">
            <a:avLst/>
          </a:prstGeom>
        </p:spPr>
      </p:pic>
      <mc:AlternateContent xmlns:mc="http://schemas.openxmlformats.org/markup-compatibility/2006">
        <mc:Choice xmlns:a14="http://schemas.microsoft.com/office/drawing/2010/main" Requires="a14">
          <p:sp>
            <p:nvSpPr>
              <p:cNvPr id="2" name="TextBox 1"/>
              <p:cNvSpPr txBox="1"/>
              <p:nvPr/>
            </p:nvSpPr>
            <p:spPr>
              <a:xfrm>
                <a:off x="6270456" y="2751474"/>
                <a:ext cx="2873544" cy="1355051"/>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𝑦</m:t>
                      </m:r>
                      <m:r>
                        <a:rPr lang="en-US" sz="2800" b="0" i="1" smtClean="0">
                          <a:latin typeface="Cambria Math" panose="02040503050406030204" pitchFamily="18" charset="0"/>
                        </a:rPr>
                        <m:t>=</m:t>
                      </m:r>
                      <m:r>
                        <a:rPr lang="en-US" sz="2800" b="0" i="1" smtClean="0">
                          <a:latin typeface="Cambria Math" panose="02040503050406030204" pitchFamily="18" charset="0"/>
                        </a:rPr>
                        <m:t>𝑓</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𝑥</m:t>
                          </m:r>
                          <m:r>
                            <a:rPr lang="en-US" sz="2800" b="0" i="1" smtClean="0">
                              <a:latin typeface="Cambria Math" panose="02040503050406030204" pitchFamily="18" charset="0"/>
                            </a:rPr>
                            <m:t>,</m:t>
                          </m:r>
                          <m:r>
                            <a:rPr lang="en-US" sz="2800" b="0" i="1" smtClean="0">
                              <a:latin typeface="Cambria Math" panose="02040503050406030204" pitchFamily="18" charset="0"/>
                              <a:ea typeface="Cambria Math" panose="02040503050406030204" pitchFamily="18" charset="0"/>
                            </a:rPr>
                            <m:t>𝜃</m:t>
                          </m:r>
                        </m:e>
                      </m:d>
                    </m:oMath>
                  </m:oMathPara>
                </a14:m>
                <a:endParaRPr lang="en-US" sz="2800" b="0" dirty="0">
                  <a:ea typeface="Cambria Math" panose="02040503050406030204" pitchFamily="18" charset="0"/>
                </a:endParaRPr>
              </a:p>
              <a:p>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rPr>
                        <m:t>𝑦</m:t>
                      </m:r>
                      <m:r>
                        <a:rPr lang="en-US" sz="2400" i="1" smtClean="0">
                          <a:latin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𝜃</m:t>
                          </m:r>
                        </m:e>
                        <m:sub>
                          <m:r>
                            <a:rPr lang="en-US" sz="2400" b="0" i="1" smtClean="0">
                              <a:latin typeface="Cambria Math" panose="02040503050406030204" pitchFamily="18" charset="0"/>
                              <a:ea typeface="Cambria Math" panose="02040503050406030204" pitchFamily="18" charset="0"/>
                            </a:rPr>
                            <m:t>0</m:t>
                          </m:r>
                        </m:sub>
                      </m:sSub>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rPr>
                        <m:t>+</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𝜃</m:t>
                          </m:r>
                        </m:e>
                        <m:sub>
                          <m:r>
                            <a:rPr lang="en-US" sz="2400" b="0" i="1" smtClean="0">
                              <a:latin typeface="Cambria Math" panose="02040503050406030204" pitchFamily="18" charset="0"/>
                              <a:ea typeface="Cambria Math" panose="02040503050406030204" pitchFamily="18" charset="0"/>
                            </a:rPr>
                            <m:t>4</m:t>
                          </m:r>
                        </m:sub>
                      </m:sSub>
                      <m:sSup>
                        <m:sSupPr>
                          <m:ctrlPr>
                            <a:rPr lang="en-US" sz="2400" b="0" i="1" smtClean="0">
                              <a:latin typeface="Cambria Math" panose="02040503050406030204" pitchFamily="18" charset="0"/>
                            </a:rPr>
                          </m:ctrlPr>
                        </m:sSupPr>
                        <m:e>
                          <m:r>
                            <a:rPr lang="en-US" sz="2400" i="1">
                              <a:latin typeface="Cambria Math" panose="02040503050406030204" pitchFamily="18" charset="0"/>
                            </a:rPr>
                            <m:t>𝑥</m:t>
                          </m:r>
                        </m:e>
                        <m:sup>
                          <m:r>
                            <a:rPr lang="en-US" sz="2400" b="0" i="1" smtClean="0">
                              <a:latin typeface="Cambria Math" panose="02040503050406030204" pitchFamily="18" charset="0"/>
                            </a:rPr>
                            <m:t>4</m:t>
                          </m:r>
                        </m:sup>
                      </m:sSup>
                    </m:oMath>
                  </m:oMathPara>
                </a14:m>
                <a:endParaRPr lang="en-US" sz="2400" dirty="0"/>
              </a:p>
              <a:p>
                <a:endParaRPr lang="en-US" sz="2800" dirty="0"/>
              </a:p>
            </p:txBody>
          </p:sp>
        </mc:Choice>
        <mc:Fallback>
          <p:sp>
            <p:nvSpPr>
              <p:cNvPr id="2" name="TextBox 1"/>
              <p:cNvSpPr txBox="1">
                <a:spLocks noRot="1" noChangeAspect="1" noMove="1" noResize="1" noEditPoints="1" noAdjustHandles="1" noChangeArrowheads="1" noChangeShapeType="1" noTextEdit="1"/>
              </p:cNvSpPr>
              <p:nvPr/>
            </p:nvSpPr>
            <p:spPr>
              <a:xfrm>
                <a:off x="6270456" y="2751474"/>
                <a:ext cx="2873544" cy="1355051"/>
              </a:xfrm>
              <a:prstGeom prst="rect">
                <a:avLst/>
              </a:prstGeom>
              <a:blipFill rotWithShape="1">
                <a:blip r:embed="rId2"/>
                <a:stretch>
                  <a:fillRect l="-16" t="-1" b="-3376"/>
                </a:stretch>
              </a:blipFill>
            </p:spPr>
            <p:txBody>
              <a:bodyPr/>
              <a:lstStyle/>
              <a:p>
                <a:r>
                  <a:rPr lang="en-US" altLang="en-US">
                    <a:noFill/>
                  </a:rPr>
                  <a:t> </a:t>
                </a:r>
              </a:p>
            </p:txBody>
          </p:sp>
        </mc:Fallback>
      </mc:AlternateContent>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21355" cy="798991"/>
          </a:xfrm>
        </p:spPr>
        <p:txBody>
          <a:bodyPr/>
          <a:lstStyle/>
          <a:p>
            <a:r>
              <a:rPr lang="en-US" dirty="0"/>
              <a:t>…even more parameters</a:t>
            </a:r>
            <a:endParaRPr lang="en-US" dirty="0"/>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253315" y="1374247"/>
            <a:ext cx="6604683" cy="4717630"/>
          </a:xfrm>
          <a:prstGeom prst="rect">
            <a:avLst/>
          </a:prstGeom>
        </p:spPr>
      </p:pic>
      <mc:AlternateContent xmlns:mc="http://schemas.openxmlformats.org/markup-compatibility/2006">
        <mc:Choice xmlns:a14="http://schemas.microsoft.com/office/drawing/2010/main" Requires="a14">
          <p:sp>
            <p:nvSpPr>
              <p:cNvPr id="2" name="TextBox 1"/>
              <p:cNvSpPr txBox="1"/>
              <p:nvPr/>
            </p:nvSpPr>
            <p:spPr>
              <a:xfrm>
                <a:off x="6270456" y="2751474"/>
                <a:ext cx="2873544" cy="1355051"/>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𝑦</m:t>
                      </m:r>
                      <m:r>
                        <a:rPr lang="en-US" sz="2800" b="0" i="1" smtClean="0">
                          <a:latin typeface="Cambria Math" panose="02040503050406030204" pitchFamily="18" charset="0"/>
                        </a:rPr>
                        <m:t>=</m:t>
                      </m:r>
                      <m:r>
                        <a:rPr lang="en-US" sz="2800" b="0" i="1" smtClean="0">
                          <a:latin typeface="Cambria Math" panose="02040503050406030204" pitchFamily="18" charset="0"/>
                        </a:rPr>
                        <m:t>𝑓</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𝑥</m:t>
                          </m:r>
                          <m:r>
                            <a:rPr lang="en-US" sz="2800" b="0" i="1" smtClean="0">
                              <a:latin typeface="Cambria Math" panose="02040503050406030204" pitchFamily="18" charset="0"/>
                            </a:rPr>
                            <m:t>,</m:t>
                          </m:r>
                          <m:r>
                            <a:rPr lang="en-US" sz="2800" b="0" i="1" smtClean="0">
                              <a:latin typeface="Cambria Math" panose="02040503050406030204" pitchFamily="18" charset="0"/>
                              <a:ea typeface="Cambria Math" panose="02040503050406030204" pitchFamily="18" charset="0"/>
                            </a:rPr>
                            <m:t>𝜃</m:t>
                          </m:r>
                        </m:e>
                      </m:d>
                    </m:oMath>
                  </m:oMathPara>
                </a14:m>
                <a:endParaRPr lang="en-US" sz="2800" b="0" dirty="0">
                  <a:ea typeface="Cambria Math" panose="02040503050406030204" pitchFamily="18" charset="0"/>
                </a:endParaRPr>
              </a:p>
              <a:p>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rPr>
                        <m:t>𝑦</m:t>
                      </m:r>
                      <m:r>
                        <a:rPr lang="en-US" sz="2400" i="1" smtClean="0">
                          <a:latin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𝜃</m:t>
                          </m:r>
                        </m:e>
                        <m:sub>
                          <m:r>
                            <a:rPr lang="en-US" sz="2400" b="0" i="1" smtClean="0">
                              <a:latin typeface="Cambria Math" panose="02040503050406030204" pitchFamily="18" charset="0"/>
                              <a:ea typeface="Cambria Math" panose="02040503050406030204" pitchFamily="18" charset="0"/>
                            </a:rPr>
                            <m:t>0</m:t>
                          </m:r>
                        </m:sub>
                      </m:sSub>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rPr>
                        <m:t>+</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𝜃</m:t>
                          </m:r>
                        </m:e>
                        <m:sub>
                          <m:r>
                            <a:rPr lang="en-US" sz="2400" b="0" i="1" smtClean="0">
                              <a:latin typeface="Cambria Math" panose="02040503050406030204" pitchFamily="18" charset="0"/>
                              <a:ea typeface="Cambria Math" panose="02040503050406030204" pitchFamily="18" charset="0"/>
                            </a:rPr>
                            <m:t>5</m:t>
                          </m:r>
                        </m:sub>
                      </m:sSub>
                      <m:sSup>
                        <m:sSupPr>
                          <m:ctrlPr>
                            <a:rPr lang="en-US" sz="2400" b="0" i="1" smtClean="0">
                              <a:latin typeface="Cambria Math" panose="02040503050406030204" pitchFamily="18" charset="0"/>
                            </a:rPr>
                          </m:ctrlPr>
                        </m:sSupPr>
                        <m:e>
                          <m:r>
                            <a:rPr lang="en-US" sz="2400" i="1">
                              <a:latin typeface="Cambria Math" panose="02040503050406030204" pitchFamily="18" charset="0"/>
                            </a:rPr>
                            <m:t>𝑥</m:t>
                          </m:r>
                        </m:e>
                        <m:sup>
                          <m:r>
                            <a:rPr lang="en-US" sz="2400" b="0" i="1" smtClean="0">
                              <a:latin typeface="Cambria Math" panose="02040503050406030204" pitchFamily="18" charset="0"/>
                            </a:rPr>
                            <m:t>5</m:t>
                          </m:r>
                        </m:sup>
                      </m:sSup>
                    </m:oMath>
                  </m:oMathPara>
                </a14:m>
                <a:endParaRPr lang="en-US" sz="2400" dirty="0"/>
              </a:p>
              <a:p>
                <a:endParaRPr lang="en-US" sz="2800" dirty="0"/>
              </a:p>
            </p:txBody>
          </p:sp>
        </mc:Choice>
        <mc:Fallback>
          <p:sp>
            <p:nvSpPr>
              <p:cNvPr id="2" name="TextBox 1"/>
              <p:cNvSpPr txBox="1">
                <a:spLocks noRot="1" noChangeAspect="1" noMove="1" noResize="1" noEditPoints="1" noAdjustHandles="1" noChangeArrowheads="1" noChangeShapeType="1" noTextEdit="1"/>
              </p:cNvSpPr>
              <p:nvPr/>
            </p:nvSpPr>
            <p:spPr>
              <a:xfrm>
                <a:off x="6270456" y="2751474"/>
                <a:ext cx="2873544" cy="1355051"/>
              </a:xfrm>
              <a:prstGeom prst="rect">
                <a:avLst/>
              </a:prstGeom>
              <a:blipFill rotWithShape="1">
                <a:blip r:embed="rId2"/>
                <a:stretch>
                  <a:fillRect l="-16" t="-1" b="-3376"/>
                </a:stretch>
              </a:blipFill>
            </p:spPr>
            <p:txBody>
              <a:bodyPr/>
              <a:lstStyle/>
              <a:p>
                <a:r>
                  <a:rPr lang="en-US" altLang="en-US">
                    <a:noFill/>
                  </a:rPr>
                  <a:t> </a:t>
                </a:r>
              </a:p>
            </p:txBody>
          </p:sp>
        </mc:Fallback>
      </mc:AlternateContent>
      <p:sp>
        <p:nvSpPr>
          <p:cNvPr id="6" name="TextBox 5"/>
          <p:cNvSpPr txBox="1"/>
          <p:nvPr/>
        </p:nvSpPr>
        <p:spPr>
          <a:xfrm>
            <a:off x="2194560" y="4850675"/>
            <a:ext cx="5512668" cy="1077218"/>
          </a:xfrm>
          <a:prstGeom prst="rect">
            <a:avLst/>
          </a:prstGeom>
          <a:solidFill>
            <a:schemeClr val="bg1"/>
          </a:solidFill>
          <a:ln w="19050">
            <a:solidFill>
              <a:schemeClr val="tx1"/>
            </a:solidFill>
          </a:ln>
        </p:spPr>
        <p:txBody>
          <a:bodyPr wrap="square" rtlCol="0">
            <a:spAutoFit/>
          </a:bodyPr>
          <a:lstStyle/>
          <a:p>
            <a:pPr algn="ctr"/>
            <a:r>
              <a:rPr lang="en-US" sz="3200" dirty="0"/>
              <a:t>Increasing parameters </a:t>
            </a:r>
            <a:br>
              <a:rPr lang="en-US" sz="3200" dirty="0"/>
            </a:br>
            <a:r>
              <a:rPr lang="en-US" sz="3200" dirty="0"/>
              <a:t>improves model fit!</a:t>
            </a:r>
            <a:endParaRPr lang="en-US" sz="32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53291" y="411795"/>
            <a:ext cx="8437418" cy="1399309"/>
          </a:xfrm>
        </p:spPr>
        <p:txBody>
          <a:bodyPr>
            <a:normAutofit/>
          </a:bodyPr>
          <a:lstStyle/>
          <a:p>
            <a:pPr algn="ctr"/>
            <a:r>
              <a:rPr lang="en-US" dirty="0"/>
              <a:t>The heart of neural networks are weights and biases</a:t>
            </a:r>
            <a:endParaRPr lang="en-US" dirty="0"/>
          </a:p>
        </p:txBody>
      </p:sp>
      <p:pic>
        <p:nvPicPr>
          <p:cNvPr id="3074" name="Picture 2" descr="https://hackernoon.com/hn-images/1*zjzWdMucBfRbkqMzgm2xKg.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066" y="1811104"/>
            <a:ext cx="8785643" cy="491618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749960"/>
            <a:ext cx="9144000" cy="798991"/>
          </a:xfrm>
        </p:spPr>
        <p:txBody>
          <a:bodyPr>
            <a:normAutofit fontScale="90000"/>
          </a:bodyPr>
          <a:lstStyle/>
          <a:p>
            <a:pPr algn="ctr"/>
            <a:r>
              <a:rPr lang="en-US" dirty="0"/>
              <a:t>Nodes of a network are arranged in layers to form deep networks</a:t>
            </a:r>
            <a:endParaRPr lang="en-US" dirty="0"/>
          </a:p>
        </p:txBody>
      </p:sp>
      <p:sp>
        <p:nvSpPr>
          <p:cNvPr id="7" name="Rectangle 6"/>
          <p:cNvSpPr/>
          <p:nvPr/>
        </p:nvSpPr>
        <p:spPr>
          <a:xfrm>
            <a:off x="178972" y="6488668"/>
            <a:ext cx="1390336" cy="369332"/>
          </a:xfrm>
          <a:prstGeom prst="rect">
            <a:avLst/>
          </a:prstGeom>
        </p:spPr>
        <p:txBody>
          <a:bodyPr wrap="square">
            <a:spAutoFit/>
          </a:bodyPr>
          <a:lstStyle/>
          <a:p>
            <a:r>
              <a:rPr lang="en-US" dirty="0" err="1"/>
              <a:t>WikiMedia</a:t>
            </a:r>
            <a:endParaRPr lang="en-US" dirty="0"/>
          </a:p>
        </p:txBody>
      </p:sp>
      <p:pic>
        <p:nvPicPr>
          <p:cNvPr id="4" name="Picture 3" descr="Diagram&#10;&#10;Description automatically genera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38215" y="1710038"/>
            <a:ext cx="7667569" cy="4398002"/>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76178" y="330830"/>
            <a:ext cx="8391644" cy="798991"/>
          </a:xfrm>
        </p:spPr>
        <p:txBody>
          <a:bodyPr>
            <a:normAutofit fontScale="90000"/>
          </a:bodyPr>
          <a:lstStyle/>
          <a:p>
            <a:pPr algn="ctr"/>
            <a:r>
              <a:rPr lang="en-US" dirty="0"/>
              <a:t>Network depth creates a composition of functions</a:t>
            </a:r>
            <a:endParaRPr lang="en-US" dirty="0"/>
          </a:p>
        </p:txBody>
      </p:sp>
      <p:pic>
        <p:nvPicPr>
          <p:cNvPr id="5" name="Picture 4"/>
          <p:cNvPicPr>
            <a:picLocks noChangeAspect="1"/>
          </p:cNvPicPr>
          <p:nvPr/>
        </p:nvPicPr>
        <p:blipFill rotWithShape="1">
          <a:blip r:embed="rId1"/>
          <a:srcRect l="18042" t="15459" r="20565" b="9264"/>
          <a:stretch>
            <a:fillRect/>
          </a:stretch>
        </p:blipFill>
        <p:spPr>
          <a:xfrm>
            <a:off x="2796890" y="1708864"/>
            <a:ext cx="5789898" cy="4818306"/>
          </a:xfrm>
          <a:prstGeom prst="rect">
            <a:avLst/>
          </a:prstGeom>
        </p:spPr>
      </p:pic>
      <p:sp>
        <p:nvSpPr>
          <p:cNvPr id="6" name="TextBox 5"/>
          <p:cNvSpPr txBox="1"/>
          <p:nvPr/>
        </p:nvSpPr>
        <p:spPr>
          <a:xfrm>
            <a:off x="6947555" y="6306532"/>
            <a:ext cx="2196445" cy="338554"/>
          </a:xfrm>
          <a:prstGeom prst="rect">
            <a:avLst/>
          </a:prstGeom>
          <a:noFill/>
        </p:spPr>
        <p:txBody>
          <a:bodyPr wrap="square" rtlCol="0">
            <a:spAutoFit/>
          </a:bodyPr>
          <a:lstStyle/>
          <a:p>
            <a:r>
              <a:rPr lang="en-US" sz="1600" dirty="0" err="1"/>
              <a:t>Goodfellow</a:t>
            </a:r>
            <a:r>
              <a:rPr lang="en-US" sz="1600" dirty="0"/>
              <a:t> et al., 2016</a:t>
            </a:r>
            <a:endParaRPr lang="en-US" sz="1600" dirty="0"/>
          </a:p>
        </p:txBody>
      </p:sp>
      <p:sp>
        <p:nvSpPr>
          <p:cNvPr id="7" name="TextBox 6"/>
          <p:cNvSpPr txBox="1"/>
          <p:nvPr/>
        </p:nvSpPr>
        <p:spPr>
          <a:xfrm>
            <a:off x="200025" y="1430268"/>
            <a:ext cx="4572000" cy="2031325"/>
          </a:xfrm>
          <a:prstGeom prst="rect">
            <a:avLst/>
          </a:prstGeom>
          <a:noFill/>
        </p:spPr>
        <p:txBody>
          <a:bodyPr wrap="square">
            <a:spAutoFit/>
          </a:bodyPr>
          <a:lstStyle/>
          <a:p>
            <a:r>
              <a:rPr lang="en-US" dirty="0"/>
              <a:t>Deep</a:t>
            </a:r>
            <a:r>
              <a:rPr lang="en-US" baseline="0" dirty="0"/>
              <a:t> learning has the tendency to break the data down into different representations at different layers.</a:t>
            </a:r>
            <a:endParaRPr lang="en-US" baseline="0" dirty="0"/>
          </a:p>
          <a:p>
            <a:r>
              <a:rPr lang="en-US" baseline="0" dirty="0"/>
              <a:t> Input is presented at the visible layer </a:t>
            </a:r>
            <a:endParaRPr lang="en-US" baseline="0" dirty="0"/>
          </a:p>
          <a:p>
            <a:r>
              <a:rPr lang="en-US" baseline="0" dirty="0"/>
              <a:t>and the hidden layers extract increasingly abstract features which are then used, for example, to classify</a:t>
            </a:r>
            <a:endParaRPr lang="en-US" dirty="0"/>
          </a:p>
        </p:txBody>
      </p:sp>
      <p:sp>
        <p:nvSpPr>
          <p:cNvPr id="2" name="TextBox 1"/>
          <p:cNvSpPr txBox="1"/>
          <p:nvPr/>
        </p:nvSpPr>
        <p:spPr>
          <a:xfrm>
            <a:off x="557212" y="4118016"/>
            <a:ext cx="2239678" cy="1200329"/>
          </a:xfrm>
          <a:prstGeom prst="rect">
            <a:avLst/>
          </a:prstGeom>
          <a:noFill/>
        </p:spPr>
        <p:txBody>
          <a:bodyPr wrap="square" rtlCol="0">
            <a:spAutoFit/>
          </a:bodyPr>
          <a:lstStyle/>
          <a:p>
            <a:r>
              <a:rPr lang="en-US" altLang="zh-CN" dirty="0"/>
              <a:t>images</a:t>
            </a:r>
            <a:r>
              <a:rPr lang="zh-CN" altLang="en-US" dirty="0"/>
              <a:t> </a:t>
            </a:r>
            <a:r>
              <a:rPr lang="en-US" altLang="zh-CN" dirty="0"/>
              <a:t>in</a:t>
            </a:r>
            <a:r>
              <a:rPr lang="zh-CN" altLang="en-US" dirty="0"/>
              <a:t> </a:t>
            </a:r>
            <a:r>
              <a:rPr lang="en-US" altLang="zh-CN" dirty="0"/>
              <a:t>circle</a:t>
            </a:r>
            <a:r>
              <a:rPr lang="zh-CN" altLang="en-US" dirty="0"/>
              <a:t> </a:t>
            </a:r>
            <a:r>
              <a:rPr lang="en-US" altLang="zh-CN" dirty="0"/>
              <a:t>are</a:t>
            </a:r>
            <a:r>
              <a:rPr lang="zh-CN" altLang="en-US" dirty="0"/>
              <a:t> </a:t>
            </a:r>
            <a:r>
              <a:rPr lang="en-US" altLang="zh-CN" dirty="0"/>
              <a:t>visualized</a:t>
            </a:r>
            <a:r>
              <a:rPr lang="zh-CN" altLang="en-US" dirty="0"/>
              <a:t> </a:t>
            </a:r>
            <a:r>
              <a:rPr lang="en-US" altLang="zh-CN" dirty="0"/>
              <a:t>feature</a:t>
            </a:r>
            <a:r>
              <a:rPr lang="zh-CN" altLang="en-US" dirty="0"/>
              <a:t> </a:t>
            </a:r>
            <a:r>
              <a:rPr lang="en-US" altLang="zh-CN" dirty="0"/>
              <a:t>maps</a:t>
            </a:r>
            <a:r>
              <a:rPr lang="zh-CN" altLang="en-US" dirty="0"/>
              <a:t>  </a:t>
            </a:r>
            <a:r>
              <a:rPr lang="en-US" altLang="zh-CN" dirty="0"/>
              <a:t>in</a:t>
            </a:r>
            <a:r>
              <a:rPr lang="zh-CN" altLang="en-US" dirty="0"/>
              <a:t> </a:t>
            </a:r>
            <a:r>
              <a:rPr lang="en-US" altLang="zh-CN" dirty="0"/>
              <a:t>different</a:t>
            </a:r>
            <a:r>
              <a:rPr lang="zh-CN" altLang="en-US" dirty="0"/>
              <a:t> </a:t>
            </a:r>
            <a:r>
              <a:rPr lang="en-US" altLang="zh-CN" dirty="0"/>
              <a:t>layers</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1226917"/>
            <a:ext cx="8821356" cy="5112092"/>
          </a:xfrm>
        </p:spPr>
        <p:txBody>
          <a:bodyPr/>
          <a:lstStyle/>
          <a:p>
            <a:r>
              <a:rPr lang="en-US" dirty="0" err="1"/>
              <a:t>Whats</a:t>
            </a:r>
            <a:r>
              <a:rPr lang="en-US" dirty="0"/>
              <a:t> your favorite show to binge-watch during the pandemic?</a:t>
            </a: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1"/>
          <a:stretch>
            <a:fillRect/>
          </a:stretch>
        </p:blipFill>
        <p:spPr>
          <a:xfrm>
            <a:off x="0" y="1148056"/>
            <a:ext cx="9144000" cy="5544528"/>
          </a:xfrm>
          <a:prstGeom prst="rect">
            <a:avLst/>
          </a:prstGeom>
        </p:spPr>
      </p:pic>
      <p:sp>
        <p:nvSpPr>
          <p:cNvPr id="3" name="TextBox 2"/>
          <p:cNvSpPr txBox="1"/>
          <p:nvPr/>
        </p:nvSpPr>
        <p:spPr>
          <a:xfrm>
            <a:off x="627797" y="382137"/>
            <a:ext cx="6478312" cy="1200329"/>
          </a:xfrm>
          <a:prstGeom prst="rect">
            <a:avLst/>
          </a:prstGeom>
          <a:noFill/>
        </p:spPr>
        <p:txBody>
          <a:bodyPr wrap="none" rtlCol="0">
            <a:spAutoFit/>
          </a:bodyPr>
          <a:lstStyle/>
          <a:p>
            <a:r>
              <a:rPr lang="en-US" altLang="zh-CN" dirty="0"/>
              <a:t>original</a:t>
            </a:r>
            <a:r>
              <a:rPr lang="zh-CN" altLang="en-US" dirty="0"/>
              <a:t> </a:t>
            </a:r>
            <a:r>
              <a:rPr lang="en-US" altLang="zh-CN" dirty="0"/>
              <a:t>paper</a:t>
            </a:r>
            <a:r>
              <a:rPr lang="zh-CN" altLang="en-US" dirty="0"/>
              <a:t> </a:t>
            </a:r>
            <a:r>
              <a:rPr lang="en-US" altLang="zh-CN" dirty="0"/>
              <a:t>visualizing</a:t>
            </a:r>
            <a:r>
              <a:rPr lang="zh-CN" altLang="en-US" dirty="0"/>
              <a:t> </a:t>
            </a:r>
            <a:r>
              <a:rPr lang="en-US" altLang="zh-CN" dirty="0"/>
              <a:t>and</a:t>
            </a:r>
            <a:r>
              <a:rPr lang="zh-CN" altLang="en-US" dirty="0"/>
              <a:t> </a:t>
            </a:r>
            <a:r>
              <a:rPr lang="en-US" altLang="zh-CN" dirty="0"/>
              <a:t>understanding</a:t>
            </a:r>
            <a:r>
              <a:rPr lang="zh-CN" altLang="en-US" dirty="0"/>
              <a:t> </a:t>
            </a:r>
            <a:r>
              <a:rPr lang="en-US" altLang="zh-CN" dirty="0"/>
              <a:t>convolutional</a:t>
            </a:r>
            <a:r>
              <a:rPr lang="zh-CN" altLang="en-US" dirty="0"/>
              <a:t> </a:t>
            </a:r>
            <a:r>
              <a:rPr lang="en-US" altLang="zh-CN" dirty="0"/>
              <a:t>network</a:t>
            </a:r>
            <a:endParaRPr lang="en-US" altLang="zh-CN" dirty="0"/>
          </a:p>
          <a:p>
            <a:endParaRPr lang="en-US" dirty="0"/>
          </a:p>
          <a:p>
            <a:r>
              <a:rPr lang="en-US" dirty="0">
                <a:hlinkClick r:id="rId2"/>
              </a:rPr>
              <a:t>https://arxiv.org/abs/1311.2901</a:t>
            </a:r>
            <a:endParaRPr lang="en-US" dirty="0"/>
          </a:p>
          <a:p>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en-US"/>
              <a:t>why deep?</a:t>
            </a:r>
            <a:endParaRPr lang="en-US"/>
          </a:p>
        </p:txBody>
      </p:sp>
      <p:pic>
        <p:nvPicPr>
          <p:cNvPr id="1026" name="Picture 2" descr="mage result for support vector machine"/>
          <p:cNvPicPr>
            <a:picLocks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bwMode="auto">
          <a:xfrm>
            <a:off x="2839085" y="1675130"/>
            <a:ext cx="3865245" cy="161925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rotWithShape="1">
          <a:blip r:embed="rId2"/>
          <a:srcRect l="11945" t="15151" r="14257" b="19486"/>
          <a:stretch>
            <a:fillRect/>
          </a:stretch>
        </p:blipFill>
        <p:spPr>
          <a:xfrm>
            <a:off x="2542540" y="4170680"/>
            <a:ext cx="3956050" cy="2114550"/>
          </a:xfrm>
          <a:prstGeom prst="rect">
            <a:avLst/>
          </a:prstGeom>
        </p:spPr>
      </p:pic>
      <p:sp>
        <p:nvSpPr>
          <p:cNvPr id="5" name="Text Box 4"/>
          <p:cNvSpPr txBox="1"/>
          <p:nvPr/>
        </p:nvSpPr>
        <p:spPr>
          <a:xfrm>
            <a:off x="2542540" y="1052830"/>
            <a:ext cx="4251960" cy="368300"/>
          </a:xfrm>
          <a:prstGeom prst="rect">
            <a:avLst/>
          </a:prstGeom>
          <a:noFill/>
        </p:spPr>
        <p:txBody>
          <a:bodyPr wrap="none" rtlCol="0">
            <a:spAutoFit/>
          </a:bodyPr>
          <a:p>
            <a:pPr marL="285750" indent="-285750">
              <a:buFont typeface="Arial" panose="020B0604020202020204" pitchFamily="34" charset="0"/>
              <a:buChar char="•"/>
            </a:pPr>
            <a:r>
              <a:rPr lang="en-US"/>
              <a:t>higher complexity of learned function</a:t>
            </a:r>
            <a:endParaRPr lang="en-US"/>
          </a:p>
        </p:txBody>
      </p:sp>
      <p:sp>
        <p:nvSpPr>
          <p:cNvPr id="6" name="Text Box 5"/>
          <p:cNvSpPr txBox="1"/>
          <p:nvPr/>
        </p:nvSpPr>
        <p:spPr>
          <a:xfrm>
            <a:off x="2593975" y="3716655"/>
            <a:ext cx="3475990" cy="368300"/>
          </a:xfrm>
          <a:prstGeom prst="rect">
            <a:avLst/>
          </a:prstGeom>
          <a:noFill/>
        </p:spPr>
        <p:txBody>
          <a:bodyPr wrap="none" rtlCol="0">
            <a:spAutoFit/>
          </a:bodyPr>
          <a:p>
            <a:pPr marL="285750" indent="-285750">
              <a:buFont typeface="Arial" panose="020B0604020202020204" pitchFamily="34" charset="0"/>
              <a:buChar char="•"/>
            </a:pPr>
            <a:r>
              <a:rPr lang="en-US"/>
              <a:t>better representation learning</a:t>
            </a:r>
            <a:endParaRPr lang="en-US"/>
          </a:p>
        </p:txBody>
      </p:sp>
      <p:sp>
        <p:nvSpPr>
          <p:cNvPr id="7" name="Text Box 6"/>
          <p:cNvSpPr txBox="1"/>
          <p:nvPr/>
        </p:nvSpPr>
        <p:spPr>
          <a:xfrm>
            <a:off x="3261360" y="3338830"/>
            <a:ext cx="781685" cy="306705"/>
          </a:xfrm>
          <a:prstGeom prst="rect">
            <a:avLst/>
          </a:prstGeom>
          <a:noFill/>
        </p:spPr>
        <p:txBody>
          <a:bodyPr wrap="none" rtlCol="0">
            <a:spAutoFit/>
          </a:bodyPr>
          <a:p>
            <a:r>
              <a:rPr lang="en-US" sz="1400"/>
              <a:t>shallow</a:t>
            </a:r>
            <a:endParaRPr lang="en-US" sz="1400"/>
          </a:p>
        </p:txBody>
      </p:sp>
      <p:sp>
        <p:nvSpPr>
          <p:cNvPr id="8" name="Text Box 7"/>
          <p:cNvSpPr txBox="1"/>
          <p:nvPr/>
        </p:nvSpPr>
        <p:spPr>
          <a:xfrm>
            <a:off x="5610860" y="3333115"/>
            <a:ext cx="584200" cy="306705"/>
          </a:xfrm>
          <a:prstGeom prst="rect">
            <a:avLst/>
          </a:prstGeom>
          <a:noFill/>
        </p:spPr>
        <p:txBody>
          <a:bodyPr wrap="none" rtlCol="0">
            <a:spAutoFit/>
          </a:bodyPr>
          <a:p>
            <a:r>
              <a:rPr lang="en-US" sz="1400"/>
              <a:t>deep</a:t>
            </a:r>
            <a:endParaRPr lang="en-US" sz="1400"/>
          </a:p>
        </p:txBody>
      </p:sp>
      <p:sp>
        <p:nvSpPr>
          <p:cNvPr id="9" name="Text Box 8"/>
          <p:cNvSpPr txBox="1"/>
          <p:nvPr/>
        </p:nvSpPr>
        <p:spPr>
          <a:xfrm>
            <a:off x="3136265" y="6370955"/>
            <a:ext cx="781685" cy="306705"/>
          </a:xfrm>
          <a:prstGeom prst="rect">
            <a:avLst/>
          </a:prstGeom>
          <a:noFill/>
        </p:spPr>
        <p:txBody>
          <a:bodyPr wrap="none" rtlCol="0">
            <a:spAutoFit/>
          </a:bodyPr>
          <a:p>
            <a:r>
              <a:rPr lang="en-US" sz="1400"/>
              <a:t>shallow</a:t>
            </a:r>
            <a:endParaRPr lang="en-US" sz="1400"/>
          </a:p>
        </p:txBody>
      </p:sp>
      <p:sp>
        <p:nvSpPr>
          <p:cNvPr id="10" name="Text Box 9"/>
          <p:cNvSpPr txBox="1"/>
          <p:nvPr/>
        </p:nvSpPr>
        <p:spPr>
          <a:xfrm>
            <a:off x="5485765" y="6365240"/>
            <a:ext cx="584200" cy="306705"/>
          </a:xfrm>
          <a:prstGeom prst="rect">
            <a:avLst/>
          </a:prstGeom>
          <a:noFill/>
        </p:spPr>
        <p:txBody>
          <a:bodyPr wrap="none" rtlCol="0">
            <a:spAutoFit/>
          </a:bodyPr>
          <a:p>
            <a:r>
              <a:rPr lang="en-US" sz="1400"/>
              <a:t>deep</a:t>
            </a:r>
            <a:endParaRPr lang="en-US" sz="14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buNone/>
            </a:pPr>
            <a:r>
              <a:rPr lang="en-US" dirty="0"/>
              <a:t>Depth = complexity</a:t>
            </a:r>
            <a:endParaRPr lang="en-US" dirty="0"/>
          </a:p>
        </p:txBody>
      </p:sp>
      <p:sp>
        <p:nvSpPr>
          <p:cNvPr id="3" name="Title 2"/>
          <p:cNvSpPr>
            <a:spLocks noGrp="1"/>
          </p:cNvSpPr>
          <p:nvPr>
            <p:ph type="title"/>
          </p:nvPr>
        </p:nvSpPr>
        <p:spPr/>
        <p:txBody>
          <a:bodyPr/>
          <a:lstStyle/>
          <a:p>
            <a:r>
              <a:rPr lang="en-US" dirty="0"/>
              <a:t>Why go deep?</a:t>
            </a:r>
            <a:endParaRPr lang="en-US" dirty="0"/>
          </a:p>
        </p:txBody>
      </p:sp>
      <p:pic>
        <p:nvPicPr>
          <p:cNvPr id="1026" name="Picture 2" descr="mage result for support vector machine"/>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029205" y="2475026"/>
            <a:ext cx="6753225" cy="282892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1415191" y="1839814"/>
            <a:ext cx="5981251" cy="369332"/>
          </a:xfrm>
          <a:prstGeom prst="rect">
            <a:avLst/>
          </a:prstGeom>
          <a:noFill/>
        </p:spPr>
        <p:txBody>
          <a:bodyPr wrap="square" rtlCol="0">
            <a:spAutoFit/>
          </a:bodyPr>
          <a:lstStyle/>
          <a:p>
            <a:r>
              <a:rPr lang="en-US" dirty="0"/>
              <a:t>Single layer </a:t>
            </a:r>
            <a:r>
              <a:rPr lang="en-US" dirty="0" err="1"/>
              <a:t>perceptrons</a:t>
            </a:r>
            <a:r>
              <a:rPr lang="en-US" dirty="0"/>
              <a:t> can only handle linear separability</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Representations matter</a:t>
            </a:r>
            <a:endParaRPr lang="en-US" dirty="0"/>
          </a:p>
        </p:txBody>
      </p:sp>
      <p:pic>
        <p:nvPicPr>
          <p:cNvPr id="4" name="Picture 3"/>
          <p:cNvPicPr>
            <a:picLocks noChangeAspect="1"/>
          </p:cNvPicPr>
          <p:nvPr/>
        </p:nvPicPr>
        <p:blipFill rotWithShape="1">
          <a:blip r:embed="rId1"/>
          <a:srcRect l="11945" t="15151" r="14257" b="19486"/>
          <a:stretch>
            <a:fillRect/>
          </a:stretch>
        </p:blipFill>
        <p:spPr>
          <a:xfrm>
            <a:off x="1142397" y="2846564"/>
            <a:ext cx="6472841" cy="3459968"/>
          </a:xfrm>
          <a:prstGeom prst="rect">
            <a:avLst/>
          </a:prstGeom>
        </p:spPr>
      </p:pic>
      <p:sp>
        <p:nvSpPr>
          <p:cNvPr id="5" name="TextBox 4"/>
          <p:cNvSpPr txBox="1"/>
          <p:nvPr/>
        </p:nvSpPr>
        <p:spPr>
          <a:xfrm>
            <a:off x="6975835" y="6306532"/>
            <a:ext cx="2168165" cy="338554"/>
          </a:xfrm>
          <a:prstGeom prst="rect">
            <a:avLst/>
          </a:prstGeom>
          <a:noFill/>
        </p:spPr>
        <p:txBody>
          <a:bodyPr wrap="square" rtlCol="0">
            <a:spAutoFit/>
          </a:bodyPr>
          <a:lstStyle/>
          <a:p>
            <a:r>
              <a:rPr lang="en-US" sz="1600" dirty="0" err="1"/>
              <a:t>Goodfellow</a:t>
            </a:r>
            <a:r>
              <a:rPr lang="en-US" sz="1600" dirty="0"/>
              <a:t> et al., 2016</a:t>
            </a:r>
            <a:endParaRPr lang="en-US" sz="1600" dirty="0"/>
          </a:p>
        </p:txBody>
      </p:sp>
      <p:sp>
        <p:nvSpPr>
          <p:cNvPr id="8" name="Content Placeholder 7"/>
          <p:cNvSpPr txBox="1">
            <a:spLocks noGrp="1"/>
          </p:cNvSpPr>
          <p:nvPr>
            <p:ph idx="1"/>
          </p:nvPr>
        </p:nvSpPr>
        <p:spPr>
          <a:xfrm>
            <a:off x="208344" y="1064871"/>
            <a:ext cx="8821356" cy="1761829"/>
          </a:xfrm>
          <a:prstGeom prst="rect">
            <a:avLst/>
          </a:prstGeom>
          <a:noFill/>
        </p:spPr>
        <p:txBody>
          <a:bodyPr wrap="square">
            <a:spAutoFit/>
          </a:bodyPr>
          <a:lstStyle/>
          <a:p>
            <a:r>
              <a:rPr lang="en-US" sz="2400" dirty="0"/>
              <a:t>A major reason is that how</a:t>
            </a:r>
            <a:r>
              <a:rPr lang="en-US" sz="2400" baseline="0" dirty="0"/>
              <a:t> the data is represented is important. On the left, if you were tasked with using a straight line to separate the two types of data, you would fail. On the right though, by simply transforming the data into a different coordinate system, it becomes very easy to do.</a:t>
            </a:r>
            <a:endParaRPr 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08344" y="4426017"/>
            <a:ext cx="8821356" cy="2248160"/>
          </a:xfrm>
        </p:spPr>
        <p:txBody>
          <a:bodyPr>
            <a:normAutofit fontScale="85000" lnSpcReduction="20000"/>
          </a:bodyPr>
          <a:lstStyle/>
          <a:p>
            <a:pPr marL="0" indent="0">
              <a:buNone/>
            </a:pPr>
            <a:r>
              <a:rPr lang="en-US" dirty="0"/>
              <a:t>1. Perceptron (Rosenblatt, 1958)</a:t>
            </a:r>
            <a:endParaRPr lang="en-US" dirty="0"/>
          </a:p>
          <a:p>
            <a:pPr marL="0" indent="0">
              <a:buNone/>
            </a:pPr>
            <a:r>
              <a:rPr lang="en-US" dirty="0"/>
              <a:t>4. Early </a:t>
            </a:r>
            <a:r>
              <a:rPr lang="en-US" dirty="0" err="1"/>
              <a:t>backpropagation</a:t>
            </a:r>
            <a:r>
              <a:rPr lang="en-US" dirty="0"/>
              <a:t> network</a:t>
            </a:r>
            <a:endParaRPr lang="en-US" dirty="0"/>
          </a:p>
          <a:p>
            <a:pPr marL="0" indent="0">
              <a:buNone/>
            </a:pPr>
            <a:r>
              <a:rPr lang="en-US" dirty="0"/>
              <a:t>6. MLP for speech recognition (</a:t>
            </a:r>
            <a:r>
              <a:rPr lang="en-US" dirty="0" err="1"/>
              <a:t>Bengio</a:t>
            </a:r>
            <a:r>
              <a:rPr lang="en-US" dirty="0"/>
              <a:t> et al, 1991)</a:t>
            </a:r>
            <a:endParaRPr lang="en-US" dirty="0"/>
          </a:p>
          <a:p>
            <a:pPr marL="519430" indent="-519430">
              <a:buNone/>
            </a:pPr>
            <a:r>
              <a:rPr lang="en-US" dirty="0"/>
              <a:t>11. GPU-accelerated convolutional network (</a:t>
            </a:r>
            <a:r>
              <a:rPr lang="en-US" dirty="0" err="1"/>
              <a:t>Challeapilla</a:t>
            </a:r>
            <a:r>
              <a:rPr lang="en-US" dirty="0"/>
              <a:t> et al., 2006)</a:t>
            </a:r>
            <a:endParaRPr lang="en-US" dirty="0"/>
          </a:p>
          <a:p>
            <a:pPr marL="0" indent="0">
              <a:buNone/>
            </a:pPr>
            <a:r>
              <a:rPr lang="en-US" dirty="0"/>
              <a:t>20. </a:t>
            </a:r>
            <a:r>
              <a:rPr lang="en-US" dirty="0" err="1"/>
              <a:t>GoogLeNet</a:t>
            </a:r>
            <a:r>
              <a:rPr lang="en-US" dirty="0"/>
              <a:t> (</a:t>
            </a:r>
            <a:r>
              <a:rPr lang="en-US" dirty="0" err="1"/>
              <a:t>Szegedy</a:t>
            </a:r>
            <a:r>
              <a:rPr lang="en-US" dirty="0"/>
              <a:t> et al., 2014a)</a:t>
            </a:r>
            <a:endParaRPr lang="en-US" dirty="0"/>
          </a:p>
        </p:txBody>
      </p:sp>
      <p:sp>
        <p:nvSpPr>
          <p:cNvPr id="3" name="Title 2"/>
          <p:cNvSpPr>
            <a:spLocks noGrp="1"/>
          </p:cNvSpPr>
          <p:nvPr>
            <p:ph type="title"/>
          </p:nvPr>
        </p:nvSpPr>
        <p:spPr/>
        <p:txBody>
          <a:bodyPr/>
          <a:lstStyle/>
          <a:p>
            <a:r>
              <a:rPr lang="en-US" dirty="0"/>
              <a:t>Increasing # of neurons</a:t>
            </a:r>
            <a:endParaRPr lang="en-US" dirty="0"/>
          </a:p>
        </p:txBody>
      </p:sp>
      <p:pic>
        <p:nvPicPr>
          <p:cNvPr id="4" name="Picture 3"/>
          <p:cNvPicPr>
            <a:picLocks noChangeAspect="1"/>
          </p:cNvPicPr>
          <p:nvPr/>
        </p:nvPicPr>
        <p:blipFill rotWithShape="1">
          <a:blip r:embed="rId1"/>
          <a:srcRect l="9568" t="30163" r="9568" b="11695"/>
          <a:stretch>
            <a:fillRect/>
          </a:stretch>
        </p:blipFill>
        <p:spPr>
          <a:xfrm>
            <a:off x="1431444" y="1563420"/>
            <a:ext cx="5783744" cy="2822467"/>
          </a:xfrm>
          <a:prstGeom prst="rect">
            <a:avLst/>
          </a:prstGeom>
        </p:spPr>
      </p:pic>
      <p:sp>
        <p:nvSpPr>
          <p:cNvPr id="5" name="TextBox 4"/>
          <p:cNvSpPr txBox="1"/>
          <p:nvPr/>
        </p:nvSpPr>
        <p:spPr>
          <a:xfrm>
            <a:off x="6889738" y="4345757"/>
            <a:ext cx="2168165" cy="338554"/>
          </a:xfrm>
          <a:prstGeom prst="rect">
            <a:avLst/>
          </a:prstGeom>
          <a:noFill/>
        </p:spPr>
        <p:txBody>
          <a:bodyPr wrap="square" rtlCol="0">
            <a:spAutoFit/>
          </a:bodyPr>
          <a:lstStyle/>
          <a:p>
            <a:r>
              <a:rPr lang="en-US" sz="1600" dirty="0" err="1"/>
              <a:t>Goodfellow</a:t>
            </a:r>
            <a:r>
              <a:rPr lang="en-US" sz="1600" dirty="0"/>
              <a:t> et al., 2016</a:t>
            </a:r>
            <a:endParaRPr lang="en-US" sz="1600" dirty="0"/>
          </a:p>
        </p:txBody>
      </p:sp>
      <p:sp>
        <p:nvSpPr>
          <p:cNvPr id="7" name="TextBox 6"/>
          <p:cNvSpPr txBox="1"/>
          <p:nvPr/>
        </p:nvSpPr>
        <p:spPr>
          <a:xfrm>
            <a:off x="1845529" y="858040"/>
            <a:ext cx="4700586" cy="646331"/>
          </a:xfrm>
          <a:prstGeom prst="rect">
            <a:avLst/>
          </a:prstGeom>
          <a:noFill/>
        </p:spPr>
        <p:txBody>
          <a:bodyPr wrap="square">
            <a:spAutoFit/>
          </a:bodyPr>
          <a:lstStyle/>
          <a:p>
            <a:r>
              <a:rPr lang="en-US" dirty="0"/>
              <a:t>Neural</a:t>
            </a:r>
            <a:r>
              <a:rPr lang="en-US" baseline="0" dirty="0"/>
              <a:t> network size is increasing over time. Note that we’re still below the level of a frog.</a:t>
            </a:r>
            <a:endParaRPr 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647973"/>
            <a:ext cx="9144000" cy="798991"/>
          </a:xfrm>
        </p:spPr>
        <p:txBody>
          <a:bodyPr>
            <a:noAutofit/>
          </a:bodyPr>
          <a:lstStyle/>
          <a:p>
            <a:pPr algn="ctr"/>
            <a:r>
              <a:rPr lang="en-US" sz="3600" dirty="0"/>
              <a:t>Layers can be arranged in arbitrary configurations to increase model power</a:t>
            </a:r>
            <a:endParaRPr lang="en-US" sz="3600" dirty="0"/>
          </a:p>
        </p:txBody>
      </p:sp>
      <p:sp>
        <p:nvSpPr>
          <p:cNvPr id="7" name="Rectangle 6"/>
          <p:cNvSpPr/>
          <p:nvPr/>
        </p:nvSpPr>
        <p:spPr>
          <a:xfrm>
            <a:off x="0" y="6488668"/>
            <a:ext cx="1390336" cy="369332"/>
          </a:xfrm>
          <a:prstGeom prst="rect">
            <a:avLst/>
          </a:prstGeom>
        </p:spPr>
        <p:txBody>
          <a:bodyPr wrap="square">
            <a:spAutoFit/>
          </a:bodyPr>
          <a:lstStyle/>
          <a:p>
            <a:r>
              <a:rPr lang="en-US" dirty="0"/>
              <a:t>Google</a:t>
            </a:r>
            <a:endParaRPr lang="en-US" dirty="0"/>
          </a:p>
        </p:txBody>
      </p:sp>
      <p:pic>
        <p:nvPicPr>
          <p:cNvPr id="5122" name="Picture 2" descr="image"/>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96562" y="2071633"/>
            <a:ext cx="9144000" cy="355758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5511114" y="4950617"/>
            <a:ext cx="3336324" cy="1569660"/>
          </a:xfrm>
          <a:prstGeom prst="rect">
            <a:avLst/>
          </a:prstGeom>
          <a:noFill/>
        </p:spPr>
        <p:txBody>
          <a:bodyPr wrap="square" rtlCol="0">
            <a:spAutoFit/>
          </a:bodyPr>
          <a:lstStyle/>
          <a:p>
            <a:pPr algn="ctr"/>
            <a:r>
              <a:rPr lang="en-US" sz="2400" dirty="0"/>
              <a:t>Google’s Inception v3 Image Recognition network has 24M parameters!</a:t>
            </a:r>
            <a:endParaRPr lang="en-US" sz="24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647973"/>
            <a:ext cx="9144000" cy="798991"/>
          </a:xfrm>
        </p:spPr>
        <p:txBody>
          <a:bodyPr>
            <a:noAutofit/>
          </a:bodyPr>
          <a:lstStyle/>
          <a:p>
            <a:pPr algn="ctr"/>
            <a:r>
              <a:rPr lang="en-US" sz="3600" dirty="0"/>
              <a:t>Layers can be arranged in arbitrary configurations to increase model power</a:t>
            </a:r>
            <a:endParaRPr lang="en-US" sz="3600" dirty="0"/>
          </a:p>
        </p:txBody>
      </p:sp>
      <p:sp>
        <p:nvSpPr>
          <p:cNvPr id="7" name="Rectangle 6"/>
          <p:cNvSpPr/>
          <p:nvPr/>
        </p:nvSpPr>
        <p:spPr>
          <a:xfrm>
            <a:off x="0" y="6488668"/>
            <a:ext cx="1390336" cy="369332"/>
          </a:xfrm>
          <a:prstGeom prst="rect">
            <a:avLst/>
          </a:prstGeom>
        </p:spPr>
        <p:txBody>
          <a:bodyPr wrap="square">
            <a:spAutoFit/>
          </a:bodyPr>
          <a:lstStyle/>
          <a:p>
            <a:r>
              <a:rPr lang="en-US" dirty="0"/>
              <a:t>Google</a:t>
            </a:r>
            <a:endParaRPr lang="en-US" dirty="0"/>
          </a:p>
        </p:txBody>
      </p:sp>
      <p:pic>
        <p:nvPicPr>
          <p:cNvPr id="5122" name="Picture 2" descr="image"/>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96562" y="2071633"/>
            <a:ext cx="9144000" cy="355758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5511114" y="4950617"/>
            <a:ext cx="3336324" cy="1569660"/>
          </a:xfrm>
          <a:prstGeom prst="rect">
            <a:avLst/>
          </a:prstGeom>
          <a:noFill/>
        </p:spPr>
        <p:txBody>
          <a:bodyPr wrap="square" rtlCol="0">
            <a:spAutoFit/>
          </a:bodyPr>
          <a:lstStyle/>
          <a:p>
            <a:pPr algn="ctr"/>
            <a:r>
              <a:rPr lang="en-US" sz="2400" dirty="0"/>
              <a:t>Google’s Inception v3 Image Recognition network has 24M parameters!</a:t>
            </a:r>
            <a:endParaRPr lang="en-US" sz="2400" dirty="0"/>
          </a:p>
        </p:txBody>
      </p:sp>
      <p:sp>
        <p:nvSpPr>
          <p:cNvPr id="6" name="TextBox 5"/>
          <p:cNvSpPr txBox="1"/>
          <p:nvPr/>
        </p:nvSpPr>
        <p:spPr>
          <a:xfrm>
            <a:off x="1815666" y="3383040"/>
            <a:ext cx="5512668" cy="1569660"/>
          </a:xfrm>
          <a:prstGeom prst="rect">
            <a:avLst/>
          </a:prstGeom>
          <a:solidFill>
            <a:schemeClr val="bg1"/>
          </a:solidFill>
          <a:ln w="19050">
            <a:solidFill>
              <a:schemeClr val="tx1"/>
            </a:solidFill>
          </a:ln>
        </p:spPr>
        <p:txBody>
          <a:bodyPr wrap="square" rtlCol="0">
            <a:spAutoFit/>
          </a:bodyPr>
          <a:lstStyle/>
          <a:p>
            <a:pPr algn="ctr"/>
            <a:br>
              <a:rPr lang="en-US" sz="3200" dirty="0"/>
            </a:br>
            <a:r>
              <a:rPr lang="en-US" sz="3200" dirty="0"/>
              <a:t>What about overfitting?</a:t>
            </a:r>
            <a:br>
              <a:rPr lang="en-US" sz="3200" dirty="0"/>
            </a:br>
            <a:endParaRPr lang="en-US" sz="32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a:t>Classic risk curve</a:t>
            </a:r>
            <a:endParaRPr lang="en-US" dirty="0"/>
          </a:p>
        </p:txBody>
      </p:sp>
      <p:sp>
        <p:nvSpPr>
          <p:cNvPr id="8" name="TextBox 7"/>
          <p:cNvSpPr txBox="1"/>
          <p:nvPr/>
        </p:nvSpPr>
        <p:spPr>
          <a:xfrm>
            <a:off x="0" y="6488668"/>
            <a:ext cx="2496582" cy="369332"/>
          </a:xfrm>
          <a:prstGeom prst="rect">
            <a:avLst/>
          </a:prstGeom>
          <a:noFill/>
        </p:spPr>
        <p:txBody>
          <a:bodyPr wrap="none" rtlCol="0">
            <a:spAutoFit/>
          </a:bodyPr>
          <a:lstStyle/>
          <a:p>
            <a:pPr algn="ctr"/>
            <a:r>
              <a:rPr lang="en-US" dirty="0"/>
              <a:t>Belkin et al. PNAS (2019)</a:t>
            </a:r>
            <a:endParaRPr lang="en-US" dirty="0"/>
          </a:p>
        </p:txBody>
      </p:sp>
      <p:pic>
        <p:nvPicPr>
          <p:cNvPr id="10" name="Picture 9" descr="Diagram&#10;&#10;Description automatically genera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60854" y="1238250"/>
            <a:ext cx="7422292" cy="4986852"/>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a:t>Double Descent</a:t>
            </a:r>
            <a:endParaRPr lang="en-US" dirty="0"/>
          </a:p>
        </p:txBody>
      </p:sp>
      <p:sp>
        <p:nvSpPr>
          <p:cNvPr id="8" name="TextBox 7"/>
          <p:cNvSpPr txBox="1"/>
          <p:nvPr/>
        </p:nvSpPr>
        <p:spPr>
          <a:xfrm>
            <a:off x="0" y="6488668"/>
            <a:ext cx="2496582" cy="369332"/>
          </a:xfrm>
          <a:prstGeom prst="rect">
            <a:avLst/>
          </a:prstGeom>
          <a:noFill/>
        </p:spPr>
        <p:txBody>
          <a:bodyPr wrap="none" rtlCol="0">
            <a:spAutoFit/>
          </a:bodyPr>
          <a:lstStyle/>
          <a:p>
            <a:pPr algn="ctr"/>
            <a:r>
              <a:rPr lang="en-US" dirty="0"/>
              <a:t>Belkin et al. PNAS (2019)</a:t>
            </a:r>
            <a:endParaRPr lang="en-US" dirty="0"/>
          </a:p>
        </p:txBody>
      </p:sp>
      <p:pic>
        <p:nvPicPr>
          <p:cNvPr id="4" name="Picture 3" descr="Diagram&#10;&#10;Description automatically genera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23567" y="1688564"/>
            <a:ext cx="8715669" cy="3480871"/>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a:t>Double Descent</a:t>
            </a:r>
            <a:endParaRPr lang="en-US" dirty="0"/>
          </a:p>
        </p:txBody>
      </p:sp>
      <p:sp>
        <p:nvSpPr>
          <p:cNvPr id="8" name="TextBox 7"/>
          <p:cNvSpPr txBox="1"/>
          <p:nvPr/>
        </p:nvSpPr>
        <p:spPr>
          <a:xfrm>
            <a:off x="1040215" y="6327918"/>
            <a:ext cx="6706003" cy="369332"/>
          </a:xfrm>
          <a:prstGeom prst="rect">
            <a:avLst/>
          </a:prstGeom>
          <a:noFill/>
        </p:spPr>
        <p:txBody>
          <a:bodyPr wrap="none" rtlCol="0">
            <a:spAutoFit/>
          </a:bodyPr>
          <a:lstStyle/>
          <a:p>
            <a:pPr algn="ctr"/>
            <a:r>
              <a:rPr lang="en-US" dirty="0">
                <a:solidFill>
                  <a:schemeClr val="accent1"/>
                </a:solidFill>
              </a:rPr>
              <a:t>https://</a:t>
            </a:r>
            <a:r>
              <a:rPr lang="en-US" dirty="0" err="1">
                <a:solidFill>
                  <a:schemeClr val="accent1"/>
                </a:solidFill>
              </a:rPr>
              <a:t>www.youtube.com</a:t>
            </a:r>
            <a:r>
              <a:rPr lang="en-US" dirty="0">
                <a:solidFill>
                  <a:schemeClr val="accent1"/>
                </a:solidFill>
              </a:rPr>
              <a:t>/</a:t>
            </a:r>
            <a:r>
              <a:rPr lang="en-US" dirty="0" err="1">
                <a:solidFill>
                  <a:schemeClr val="accent1"/>
                </a:solidFill>
              </a:rPr>
              <a:t>watch?v</a:t>
            </a:r>
            <a:r>
              <a:rPr lang="en-US" dirty="0">
                <a:solidFill>
                  <a:schemeClr val="accent1"/>
                </a:solidFill>
              </a:rPr>
              <a:t>=</a:t>
            </a:r>
            <a:r>
              <a:rPr lang="en-US" dirty="0" err="1">
                <a:solidFill>
                  <a:schemeClr val="accent1"/>
                </a:solidFill>
              </a:rPr>
              <a:t>OBCciGnOJVs&amp;feature</a:t>
            </a:r>
            <a:r>
              <a:rPr lang="en-US" dirty="0">
                <a:solidFill>
                  <a:schemeClr val="accent1"/>
                </a:solidFill>
              </a:rPr>
              <a:t>=</a:t>
            </a:r>
            <a:r>
              <a:rPr lang="en-US" dirty="0" err="1">
                <a:solidFill>
                  <a:schemeClr val="accent1"/>
                </a:solidFill>
              </a:rPr>
              <a:t>youtu.be</a:t>
            </a:r>
            <a:endParaRPr lang="en-US" dirty="0">
              <a:solidFill>
                <a:schemeClr val="accent1"/>
              </a:solidFill>
            </a:endParaRPr>
          </a:p>
        </p:txBody>
      </p:sp>
      <p:pic>
        <p:nvPicPr>
          <p:cNvPr id="2" name="Picture 1"/>
          <p:cNvPicPr>
            <a:picLocks noChangeAspect="1"/>
          </p:cNvPicPr>
          <p:nvPr/>
        </p:nvPicPr>
        <p:blipFill>
          <a:blip r:embed="rId1"/>
          <a:stretch>
            <a:fillRect/>
          </a:stretch>
        </p:blipFill>
        <p:spPr>
          <a:xfrm>
            <a:off x="1040215" y="775076"/>
            <a:ext cx="7063569" cy="573750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08344" y="1064871"/>
            <a:ext cx="8821356" cy="5555848"/>
          </a:xfrm>
        </p:spPr>
        <p:txBody>
          <a:bodyPr>
            <a:normAutofit/>
          </a:bodyPr>
          <a:lstStyle/>
          <a:p>
            <a:pPr marL="514350" indent="-514350">
              <a:buFont typeface="+mj-lt"/>
              <a:buAutoNum type="arabicPeriod"/>
            </a:pPr>
            <a:r>
              <a:rPr lang="en-US" dirty="0"/>
              <a:t>Course logistics</a:t>
            </a:r>
            <a:endParaRPr lang="en-US" dirty="0"/>
          </a:p>
          <a:p>
            <a:pPr marL="514350" indent="-514350">
              <a:buFont typeface="+mj-lt"/>
              <a:buAutoNum type="arabicPeriod"/>
            </a:pPr>
            <a:r>
              <a:rPr lang="en-US" dirty="0"/>
              <a:t>What is Deep Learning?</a:t>
            </a:r>
            <a:endParaRPr lang="en-US" dirty="0"/>
          </a:p>
          <a:p>
            <a:pPr marL="514350" indent="-514350">
              <a:buFont typeface="+mj-lt"/>
              <a:buAutoNum type="arabicPeriod"/>
            </a:pPr>
            <a:r>
              <a:rPr lang="en-US" dirty="0"/>
              <a:t>Deep learning examples</a:t>
            </a:r>
            <a:endParaRPr lang="en-US" dirty="0"/>
          </a:p>
          <a:p>
            <a:pPr lvl="1"/>
            <a:r>
              <a:rPr lang="en-US" dirty="0"/>
              <a:t>CNNs</a:t>
            </a:r>
            <a:endParaRPr lang="en-US" dirty="0"/>
          </a:p>
          <a:p>
            <a:pPr lvl="1"/>
            <a:r>
              <a:rPr lang="en-US" dirty="0"/>
              <a:t>GNNs</a:t>
            </a:r>
            <a:endParaRPr lang="en-US" dirty="0"/>
          </a:p>
          <a:p>
            <a:pPr lvl="1"/>
            <a:r>
              <a:rPr lang="en-US" dirty="0"/>
              <a:t>RNNs</a:t>
            </a:r>
            <a:endParaRPr lang="en-US" dirty="0"/>
          </a:p>
          <a:p>
            <a:pPr lvl="1"/>
            <a:r>
              <a:rPr lang="en-US" dirty="0"/>
              <a:t>Transformers</a:t>
            </a:r>
            <a:endParaRPr lang="en-US" dirty="0"/>
          </a:p>
          <a:p>
            <a:pPr lvl="1"/>
            <a:r>
              <a:rPr lang="en-US" dirty="0" err="1"/>
              <a:t>Autoencoders</a:t>
            </a:r>
            <a:endParaRPr lang="en-US" dirty="0"/>
          </a:p>
          <a:p>
            <a:pPr lvl="1"/>
            <a:r>
              <a:rPr lang="en-US" dirty="0"/>
              <a:t>Ultra deep learning (</a:t>
            </a:r>
            <a:r>
              <a:rPr lang="en-US" dirty="0" err="1"/>
              <a:t>ResNet</a:t>
            </a:r>
            <a:r>
              <a:rPr lang="en-US" dirty="0"/>
              <a:t>)</a:t>
            </a:r>
            <a:endParaRPr lang="en-US" dirty="0"/>
          </a:p>
          <a:p>
            <a:pPr lvl="1"/>
            <a:r>
              <a:rPr lang="en-US" dirty="0"/>
              <a:t>Generative models (e.g. GANs)</a:t>
            </a:r>
            <a:endParaRPr lang="en-US" dirty="0"/>
          </a:p>
          <a:p>
            <a:pPr lvl="1"/>
            <a:r>
              <a:rPr lang="en-US" dirty="0"/>
              <a:t>Deep Reinforcement Learning</a:t>
            </a:r>
            <a:endParaRPr lang="en-US" dirty="0"/>
          </a:p>
        </p:txBody>
      </p:sp>
      <p:sp>
        <p:nvSpPr>
          <p:cNvPr id="3" name="Title 2"/>
          <p:cNvSpPr>
            <a:spLocks noGrp="1"/>
          </p:cNvSpPr>
          <p:nvPr>
            <p:ph type="title"/>
          </p:nvPr>
        </p:nvSpPr>
        <p:spPr/>
        <p:txBody>
          <a:bodyPr/>
          <a:lstStyle/>
          <a:p>
            <a:r>
              <a:rPr lang="en-US" dirty="0"/>
              <a:t>Outline</a:t>
            </a:r>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Differentiable Computing</a:t>
            </a:r>
            <a:endParaRPr lang="en-US" dirty="0"/>
          </a:p>
        </p:txBody>
      </p:sp>
      <p:pic>
        <p:nvPicPr>
          <p:cNvPr id="5" name="Picture 4"/>
          <p:cNvPicPr>
            <a:picLocks noChangeAspect="1"/>
          </p:cNvPicPr>
          <p:nvPr/>
        </p:nvPicPr>
        <p:blipFill>
          <a:blip r:embed="rId1"/>
          <a:stretch>
            <a:fillRect/>
          </a:stretch>
        </p:blipFill>
        <p:spPr>
          <a:xfrm>
            <a:off x="577850" y="1854200"/>
            <a:ext cx="7988300" cy="3149600"/>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Developed in 1950’s and 1960’s by Frank Rosenblatt</a:t>
            </a:r>
            <a:endParaRPr lang="en-US" dirty="0"/>
          </a:p>
          <a:p>
            <a:r>
              <a:rPr lang="en-US" dirty="0"/>
              <a:t>Binary inputs</a:t>
            </a:r>
            <a:endParaRPr lang="en-US" dirty="0"/>
          </a:p>
          <a:p>
            <a:r>
              <a:rPr lang="en-US" dirty="0"/>
              <a:t>Single binary output</a:t>
            </a:r>
            <a:endParaRPr lang="en-US" dirty="0"/>
          </a:p>
          <a:p>
            <a:r>
              <a:rPr lang="en-US" dirty="0"/>
              <a:t>Example:</a:t>
            </a:r>
            <a:endParaRPr lang="en-US" dirty="0"/>
          </a:p>
        </p:txBody>
      </p:sp>
      <p:sp>
        <p:nvSpPr>
          <p:cNvPr id="4" name="Title 3"/>
          <p:cNvSpPr>
            <a:spLocks noGrp="1"/>
          </p:cNvSpPr>
          <p:nvPr>
            <p:ph type="title"/>
          </p:nvPr>
        </p:nvSpPr>
        <p:spPr/>
        <p:txBody>
          <a:bodyPr/>
          <a:lstStyle/>
          <a:p>
            <a:r>
              <a:rPr lang="en-US" dirty="0"/>
              <a:t>The perceptron</a:t>
            </a:r>
            <a:endParaRPr lang="en-US" dirty="0"/>
          </a:p>
        </p:txBody>
      </p:sp>
      <p:pic>
        <p:nvPicPr>
          <p:cNvPr id="10242" name="Picture 2" descr="http://neuralnetworksanddeeplearning.com/images/tikz0.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34250" y="3398837"/>
            <a:ext cx="3523144" cy="173640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6900577" y="5110225"/>
            <a:ext cx="1470581" cy="338554"/>
          </a:xfrm>
          <a:prstGeom prst="rect">
            <a:avLst/>
          </a:prstGeom>
          <a:noFill/>
        </p:spPr>
        <p:txBody>
          <a:bodyPr wrap="square" rtlCol="0">
            <a:spAutoFit/>
          </a:bodyPr>
          <a:lstStyle/>
          <a:p>
            <a:r>
              <a:rPr lang="en-US" sz="1600" dirty="0"/>
              <a:t>Nielsen, 2015</a:t>
            </a:r>
            <a:endParaRPr lang="en-US" sz="1600" dirty="0"/>
          </a:p>
        </p:txBody>
      </p:sp>
      <p:sp>
        <p:nvSpPr>
          <p:cNvPr id="8" name="TextBox 7"/>
          <p:cNvSpPr txBox="1"/>
          <p:nvPr/>
        </p:nvSpPr>
        <p:spPr>
          <a:xfrm>
            <a:off x="2025203" y="5400403"/>
            <a:ext cx="4694348" cy="1200329"/>
          </a:xfrm>
          <a:prstGeom prst="rect">
            <a:avLst/>
          </a:prstGeom>
          <a:noFill/>
        </p:spPr>
        <p:txBody>
          <a:bodyPr wrap="square">
            <a:spAutoFit/>
          </a:bodyPr>
          <a:lstStyle/>
          <a:p>
            <a:r>
              <a:rPr lang="en-US" dirty="0"/>
              <a:t>In general could</a:t>
            </a:r>
            <a:r>
              <a:rPr lang="en-US" baseline="0" dirty="0"/>
              <a:t> have more or fewer inputs.</a:t>
            </a:r>
            <a:endParaRPr lang="en-US" baseline="0" dirty="0"/>
          </a:p>
          <a:p>
            <a:endParaRPr lang="en-US" baseline="0" dirty="0"/>
          </a:p>
          <a:p>
            <a:r>
              <a:rPr lang="en-US" baseline="0" dirty="0"/>
              <a:t>Mention that figures come from Michael Nielsen’s book</a:t>
            </a:r>
            <a:endParaRPr lang="en-US" dirty="0"/>
          </a:p>
        </p:txBody>
      </p:sp>
      <p:pic>
        <p:nvPicPr>
          <p:cNvPr id="2" name="Picture 1"/>
          <p:cNvPicPr>
            <a:picLocks noChangeAspect="1"/>
          </p:cNvPicPr>
          <p:nvPr/>
        </p:nvPicPr>
        <p:blipFill>
          <a:blip r:embed="rId2"/>
          <a:stretch>
            <a:fillRect/>
          </a:stretch>
        </p:blipFill>
        <p:spPr>
          <a:xfrm>
            <a:off x="3943985" y="4083050"/>
            <a:ext cx="290830" cy="367030"/>
          </a:xfrm>
          <a:prstGeom prst="rect">
            <a:avLst/>
          </a:prstGeom>
        </p:spPr>
      </p:pic>
      <p:pic>
        <p:nvPicPr>
          <p:cNvPr id="3" name="Picture 2"/>
          <p:cNvPicPr>
            <a:picLocks noChangeAspect="1"/>
          </p:cNvPicPr>
          <p:nvPr/>
        </p:nvPicPr>
        <p:blipFill>
          <a:blip r:embed="rId3"/>
          <a:stretch>
            <a:fillRect/>
          </a:stretch>
        </p:blipFill>
        <p:spPr>
          <a:xfrm>
            <a:off x="4521200" y="3659505"/>
            <a:ext cx="532765" cy="423545"/>
          </a:xfrm>
          <a:prstGeom prst="rect">
            <a:avLst/>
          </a:prstGeom>
        </p:spPr>
      </p:pic>
      <p:sp>
        <p:nvSpPr>
          <p:cNvPr id="6" name="Text Box 5"/>
          <p:cNvSpPr txBox="1"/>
          <p:nvPr/>
        </p:nvSpPr>
        <p:spPr>
          <a:xfrm>
            <a:off x="5983605" y="4081780"/>
            <a:ext cx="771525" cy="368300"/>
          </a:xfrm>
          <a:prstGeom prst="rect">
            <a:avLst/>
          </a:prstGeom>
          <a:noFill/>
        </p:spPr>
        <p:txBody>
          <a:bodyPr wrap="none" rtlCol="0">
            <a:spAutoFit/>
          </a:bodyPr>
          <a:p>
            <a:r>
              <a:rPr lang="en-US"/>
              <a:t>0 or 1</a:t>
            </a:r>
            <a:endParaRPr lang="en-US"/>
          </a:p>
        </p:txBody>
      </p:sp>
      <p:sp>
        <p:nvSpPr>
          <p:cNvPr id="9" name="Text Box 8"/>
          <p:cNvSpPr txBox="1"/>
          <p:nvPr/>
        </p:nvSpPr>
        <p:spPr>
          <a:xfrm>
            <a:off x="1490980" y="3398520"/>
            <a:ext cx="771525" cy="368300"/>
          </a:xfrm>
          <a:prstGeom prst="rect">
            <a:avLst/>
          </a:prstGeom>
          <a:noFill/>
        </p:spPr>
        <p:txBody>
          <a:bodyPr wrap="none" rtlCol="0">
            <a:spAutoFit/>
          </a:bodyPr>
          <a:p>
            <a:r>
              <a:rPr lang="en-US"/>
              <a:t>0 or 1</a:t>
            </a:r>
            <a:endParaRPr lang="en-US"/>
          </a:p>
        </p:txBody>
      </p:sp>
      <p:sp>
        <p:nvSpPr>
          <p:cNvPr id="10" name="Text Box 9"/>
          <p:cNvSpPr txBox="1"/>
          <p:nvPr/>
        </p:nvSpPr>
        <p:spPr>
          <a:xfrm>
            <a:off x="1490980" y="4083050"/>
            <a:ext cx="771525" cy="368300"/>
          </a:xfrm>
          <a:prstGeom prst="rect">
            <a:avLst/>
          </a:prstGeom>
          <a:noFill/>
        </p:spPr>
        <p:txBody>
          <a:bodyPr wrap="none" rtlCol="0">
            <a:spAutoFit/>
          </a:bodyPr>
          <a:p>
            <a:r>
              <a:rPr lang="en-US"/>
              <a:t>0 or 1</a:t>
            </a:r>
            <a:endParaRPr lang="en-US"/>
          </a:p>
        </p:txBody>
      </p:sp>
      <p:sp>
        <p:nvSpPr>
          <p:cNvPr id="11" name="Text Box 10"/>
          <p:cNvSpPr txBox="1"/>
          <p:nvPr/>
        </p:nvSpPr>
        <p:spPr>
          <a:xfrm>
            <a:off x="1490980" y="4742180"/>
            <a:ext cx="771525" cy="368300"/>
          </a:xfrm>
          <a:prstGeom prst="rect">
            <a:avLst/>
          </a:prstGeom>
          <a:noFill/>
        </p:spPr>
        <p:txBody>
          <a:bodyPr wrap="none" rtlCol="0">
            <a:spAutoFit/>
          </a:bodyPr>
          <a:p>
            <a:r>
              <a:rPr lang="en-US"/>
              <a:t>0 or 1</a:t>
            </a:r>
            <a:endParaRPr lang="en-US"/>
          </a:p>
        </p:txBody>
      </p:sp>
      <p:sp>
        <p:nvSpPr>
          <p:cNvPr id="12" name="Text Box 11"/>
          <p:cNvSpPr txBox="1"/>
          <p:nvPr/>
        </p:nvSpPr>
        <p:spPr>
          <a:xfrm>
            <a:off x="4474210" y="3291205"/>
            <a:ext cx="626745" cy="368300"/>
          </a:xfrm>
          <a:prstGeom prst="rect">
            <a:avLst/>
          </a:prstGeom>
          <a:noFill/>
        </p:spPr>
        <p:txBody>
          <a:bodyPr wrap="none" rtlCol="0">
            <a:spAutoFit/>
          </a:bodyPr>
          <a:p>
            <a:r>
              <a:rPr lang="en-US"/>
              <a:t>step</a:t>
            </a:r>
            <a:endParaRPr lang="en-US"/>
          </a:p>
        </p:txBody>
      </p:sp>
      <p:sp>
        <p:nvSpPr>
          <p:cNvPr id="13" name="Text Box 12"/>
          <p:cNvSpPr txBox="1"/>
          <p:nvPr/>
        </p:nvSpPr>
        <p:spPr>
          <a:xfrm>
            <a:off x="3228340" y="3398520"/>
            <a:ext cx="483235" cy="368300"/>
          </a:xfrm>
          <a:prstGeom prst="rect">
            <a:avLst/>
          </a:prstGeom>
          <a:noFill/>
        </p:spPr>
        <p:txBody>
          <a:bodyPr wrap="none" rtlCol="0">
            <a:spAutoFit/>
          </a:bodyPr>
          <a:p>
            <a:r>
              <a:rPr lang="en-US"/>
              <a:t>w1</a:t>
            </a:r>
            <a:endParaRPr lang="en-US"/>
          </a:p>
        </p:txBody>
      </p:sp>
      <p:sp>
        <p:nvSpPr>
          <p:cNvPr id="14" name="Text Box 13"/>
          <p:cNvSpPr txBox="1"/>
          <p:nvPr/>
        </p:nvSpPr>
        <p:spPr>
          <a:xfrm>
            <a:off x="2907030" y="3888105"/>
            <a:ext cx="483235" cy="368300"/>
          </a:xfrm>
          <a:prstGeom prst="rect">
            <a:avLst/>
          </a:prstGeom>
          <a:noFill/>
        </p:spPr>
        <p:txBody>
          <a:bodyPr wrap="none" rtlCol="0">
            <a:spAutoFit/>
          </a:bodyPr>
          <a:p>
            <a:r>
              <a:rPr lang="en-US"/>
              <a:t>w2</a:t>
            </a:r>
            <a:endParaRPr lang="en-US"/>
          </a:p>
        </p:txBody>
      </p:sp>
      <p:sp>
        <p:nvSpPr>
          <p:cNvPr id="16" name="Text Box 15"/>
          <p:cNvSpPr txBox="1"/>
          <p:nvPr/>
        </p:nvSpPr>
        <p:spPr>
          <a:xfrm>
            <a:off x="3228340" y="4742180"/>
            <a:ext cx="483235" cy="368300"/>
          </a:xfrm>
          <a:prstGeom prst="rect">
            <a:avLst/>
          </a:prstGeom>
          <a:noFill/>
        </p:spPr>
        <p:txBody>
          <a:bodyPr wrap="none" rtlCol="0">
            <a:spAutoFit/>
          </a:bodyPr>
          <a:p>
            <a:r>
              <a:rPr lang="en-US"/>
              <a:t>w3</a:t>
            </a:r>
            <a:endParaRPr 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p:sp>
        <p:nvSpPr>
          <p:cNvPr id="3" name="Title 2"/>
          <p:cNvSpPr>
            <a:spLocks noGrp="1"/>
          </p:cNvSpPr>
          <p:nvPr>
            <p:ph type="title"/>
          </p:nvPr>
        </p:nvSpPr>
        <p:spPr/>
        <p:txBody>
          <a:bodyPr>
            <a:noAutofit/>
          </a:bodyPr>
          <a:p>
            <a:r>
              <a:rPr lang="en-US" sz="2400">
                <a:latin typeface="+mj-lt"/>
                <a:cs typeface="+mj-lt"/>
              </a:rPr>
              <a:t>perceptron can solve AND, OR, NAND, can</a:t>
            </a:r>
            <a:r>
              <a:rPr lang="zh-CN" altLang="en-US" sz="2400">
                <a:latin typeface="+mj-lt"/>
                <a:ea typeface="宋体" charset="0"/>
                <a:cs typeface="+mj-lt"/>
              </a:rPr>
              <a:t>’</a:t>
            </a:r>
            <a:r>
              <a:rPr lang="en-US" altLang="zh-CN" sz="2400">
                <a:latin typeface="+mj-lt"/>
                <a:ea typeface="宋体" charset="0"/>
                <a:cs typeface="+mj-lt"/>
              </a:rPr>
              <a:t>t solve XOR</a:t>
            </a:r>
            <a:endParaRPr lang="en-US" altLang="zh-CN" sz="2400">
              <a:latin typeface="+mj-lt"/>
              <a:ea typeface="宋体" charset="0"/>
              <a:cs typeface="+mj-lt"/>
            </a:endParaRPr>
          </a:p>
        </p:txBody>
      </p:sp>
      <p:pic>
        <p:nvPicPr>
          <p:cNvPr id="4" name="Picture 3"/>
          <p:cNvPicPr>
            <a:picLocks noChangeAspect="1"/>
          </p:cNvPicPr>
          <p:nvPr/>
        </p:nvPicPr>
        <p:blipFill>
          <a:blip r:embed="rId1"/>
          <a:srcRect r="35089" b="2813"/>
          <a:stretch>
            <a:fillRect/>
          </a:stretch>
        </p:blipFill>
        <p:spPr>
          <a:xfrm>
            <a:off x="0" y="1473200"/>
            <a:ext cx="3397250" cy="1995805"/>
          </a:xfrm>
          <a:prstGeom prst="rect">
            <a:avLst/>
          </a:prstGeom>
        </p:spPr>
      </p:pic>
      <p:sp>
        <p:nvSpPr>
          <p:cNvPr id="6" name="Text Box 5"/>
          <p:cNvSpPr txBox="1"/>
          <p:nvPr/>
        </p:nvSpPr>
        <p:spPr>
          <a:xfrm>
            <a:off x="1091565" y="908050"/>
            <a:ext cx="3101975" cy="337185"/>
          </a:xfrm>
          <a:prstGeom prst="rect">
            <a:avLst/>
          </a:prstGeom>
          <a:noFill/>
        </p:spPr>
        <p:txBody>
          <a:bodyPr wrap="none" rtlCol="0">
            <a:spAutoFit/>
          </a:bodyPr>
          <a:p>
            <a:r>
              <a:rPr lang="en-US" sz="1600"/>
              <a:t>linearly separable in input space</a:t>
            </a:r>
            <a:endParaRPr lang="en-US" sz="1600"/>
          </a:p>
        </p:txBody>
      </p:sp>
      <p:sp>
        <p:nvSpPr>
          <p:cNvPr id="7" name="Text Box 6"/>
          <p:cNvSpPr txBox="1"/>
          <p:nvPr/>
        </p:nvSpPr>
        <p:spPr>
          <a:xfrm>
            <a:off x="4965065" y="798830"/>
            <a:ext cx="1765300" cy="521970"/>
          </a:xfrm>
          <a:prstGeom prst="rect">
            <a:avLst/>
          </a:prstGeom>
          <a:noFill/>
        </p:spPr>
        <p:txBody>
          <a:bodyPr wrap="none" rtlCol="0">
            <a:spAutoFit/>
          </a:bodyPr>
          <a:p>
            <a:pPr algn="ctr"/>
            <a:r>
              <a:rPr lang="en-US" sz="1400">
                <a:solidFill>
                  <a:srgbClr val="FF0000"/>
                </a:solidFill>
              </a:rPr>
              <a:t>linearly unseparable</a:t>
            </a:r>
            <a:endParaRPr lang="en-US" sz="1400">
              <a:solidFill>
                <a:srgbClr val="FF0000"/>
              </a:solidFill>
            </a:endParaRPr>
          </a:p>
          <a:p>
            <a:pPr algn="ctr"/>
            <a:r>
              <a:rPr lang="en-US" sz="1400">
                <a:solidFill>
                  <a:srgbClr val="FF0000"/>
                </a:solidFill>
              </a:rPr>
              <a:t>in input space</a:t>
            </a:r>
            <a:endParaRPr lang="en-US" sz="1400">
              <a:solidFill>
                <a:srgbClr val="FF0000"/>
              </a:solidFill>
            </a:endParaRPr>
          </a:p>
        </p:txBody>
      </p:sp>
      <p:pic>
        <p:nvPicPr>
          <p:cNvPr id="9" name="Picture 8"/>
          <p:cNvPicPr>
            <a:picLocks noChangeAspect="1"/>
          </p:cNvPicPr>
          <p:nvPr/>
        </p:nvPicPr>
        <p:blipFill>
          <a:blip r:embed="rId2"/>
          <a:stretch>
            <a:fillRect/>
          </a:stretch>
        </p:blipFill>
        <p:spPr>
          <a:xfrm>
            <a:off x="258445" y="5344160"/>
            <a:ext cx="2950210" cy="900430"/>
          </a:xfrm>
          <a:prstGeom prst="rect">
            <a:avLst/>
          </a:prstGeom>
        </p:spPr>
      </p:pic>
      <p:sp>
        <p:nvSpPr>
          <p:cNvPr id="13" name="Text Box 12"/>
          <p:cNvSpPr txBox="1"/>
          <p:nvPr/>
        </p:nvSpPr>
        <p:spPr>
          <a:xfrm>
            <a:off x="5901055" y="4742815"/>
            <a:ext cx="2684780" cy="306705"/>
          </a:xfrm>
          <a:prstGeom prst="rect">
            <a:avLst/>
          </a:prstGeom>
          <a:noFill/>
        </p:spPr>
        <p:txBody>
          <a:bodyPr wrap="none" rtlCol="0">
            <a:spAutoFit/>
          </a:bodyPr>
          <a:p>
            <a:r>
              <a:rPr lang="en-US" sz="1400"/>
              <a:t>2-layer MLP with 3 perceptrons</a:t>
            </a:r>
            <a:endParaRPr lang="en-US" sz="1400"/>
          </a:p>
        </p:txBody>
      </p:sp>
      <p:pic>
        <p:nvPicPr>
          <p:cNvPr id="15" name="Picture 14"/>
          <p:cNvPicPr>
            <a:picLocks noChangeAspect="1"/>
          </p:cNvPicPr>
          <p:nvPr/>
        </p:nvPicPr>
        <p:blipFill>
          <a:blip r:embed="rId3"/>
          <a:stretch>
            <a:fillRect/>
          </a:stretch>
        </p:blipFill>
        <p:spPr>
          <a:xfrm>
            <a:off x="6794500" y="1490980"/>
            <a:ext cx="2021840" cy="1860550"/>
          </a:xfrm>
          <a:prstGeom prst="rect">
            <a:avLst/>
          </a:prstGeom>
        </p:spPr>
      </p:pic>
      <p:sp>
        <p:nvSpPr>
          <p:cNvPr id="16" name="Text Box 15"/>
          <p:cNvSpPr txBox="1"/>
          <p:nvPr/>
        </p:nvSpPr>
        <p:spPr>
          <a:xfrm>
            <a:off x="7207250" y="851535"/>
            <a:ext cx="1567180" cy="521970"/>
          </a:xfrm>
          <a:prstGeom prst="rect">
            <a:avLst/>
          </a:prstGeom>
          <a:noFill/>
        </p:spPr>
        <p:txBody>
          <a:bodyPr wrap="none" rtlCol="0">
            <a:spAutoFit/>
          </a:bodyPr>
          <a:p>
            <a:pPr algn="ctr"/>
            <a:r>
              <a:rPr lang="en-US" sz="1400">
                <a:solidFill>
                  <a:srgbClr val="FF0000"/>
                </a:solidFill>
              </a:rPr>
              <a:t>linearly separable</a:t>
            </a:r>
            <a:endParaRPr lang="en-US" sz="1400">
              <a:solidFill>
                <a:srgbClr val="FF0000"/>
              </a:solidFill>
            </a:endParaRPr>
          </a:p>
          <a:p>
            <a:pPr algn="ctr"/>
            <a:r>
              <a:rPr lang="en-US" sz="1400">
                <a:solidFill>
                  <a:srgbClr val="FF0000"/>
                </a:solidFill>
              </a:rPr>
              <a:t>in </a:t>
            </a:r>
            <a:r>
              <a:rPr lang="en-US" sz="1400" b="1">
                <a:solidFill>
                  <a:srgbClr val="FF0000"/>
                </a:solidFill>
              </a:rPr>
              <a:t>hidden </a:t>
            </a:r>
            <a:r>
              <a:rPr lang="en-US" sz="1400">
                <a:solidFill>
                  <a:srgbClr val="FF0000"/>
                </a:solidFill>
              </a:rPr>
              <a:t>space</a:t>
            </a:r>
            <a:endParaRPr lang="en-US" sz="1400">
              <a:solidFill>
                <a:srgbClr val="FF0000"/>
              </a:solidFill>
            </a:endParaRPr>
          </a:p>
        </p:txBody>
      </p:sp>
      <p:sp>
        <p:nvSpPr>
          <p:cNvPr id="5" name="Text Box 4"/>
          <p:cNvSpPr txBox="1"/>
          <p:nvPr/>
        </p:nvSpPr>
        <p:spPr>
          <a:xfrm>
            <a:off x="473710" y="4757420"/>
            <a:ext cx="4337050" cy="337185"/>
          </a:xfrm>
          <a:prstGeom prst="rect">
            <a:avLst/>
          </a:prstGeom>
          <a:noFill/>
        </p:spPr>
        <p:txBody>
          <a:bodyPr wrap="none" rtlCol="0">
            <a:spAutoFit/>
          </a:bodyPr>
          <a:p>
            <a:r>
              <a:rPr lang="en-US" sz="1600"/>
              <a:t>A single perceptron is a linear binary classifier</a:t>
            </a:r>
            <a:endParaRPr lang="en-US" sz="1600"/>
          </a:p>
        </p:txBody>
      </p:sp>
      <p:sp>
        <p:nvSpPr>
          <p:cNvPr id="17" name="Text Box 16"/>
          <p:cNvSpPr txBox="1"/>
          <p:nvPr/>
        </p:nvSpPr>
        <p:spPr>
          <a:xfrm>
            <a:off x="6794500" y="3469005"/>
            <a:ext cx="2021840" cy="460375"/>
          </a:xfrm>
          <a:prstGeom prst="rect">
            <a:avLst/>
          </a:prstGeom>
          <a:noFill/>
        </p:spPr>
        <p:txBody>
          <a:bodyPr wrap="none" rtlCol="0">
            <a:spAutoFit/>
          </a:bodyPr>
          <a:p>
            <a:r>
              <a:rPr lang="en-US" sz="1200">
                <a:solidFill>
                  <a:srgbClr val="FF0000"/>
                </a:solidFill>
              </a:rPr>
              <a:t>input (0,1) overlap with</a:t>
            </a:r>
            <a:endParaRPr lang="en-US" sz="1200">
              <a:solidFill>
                <a:srgbClr val="FF0000"/>
              </a:solidFill>
            </a:endParaRPr>
          </a:p>
          <a:p>
            <a:r>
              <a:rPr lang="en-US" sz="1200">
                <a:solidFill>
                  <a:srgbClr val="FF0000"/>
                </a:solidFill>
              </a:rPr>
              <a:t>input (1, 0) in hidden space</a:t>
            </a:r>
            <a:endParaRPr lang="en-US" sz="1200">
              <a:solidFill>
                <a:srgbClr val="FF0000"/>
              </a:solidFill>
            </a:endParaRPr>
          </a:p>
        </p:txBody>
      </p:sp>
      <p:cxnSp>
        <p:nvCxnSpPr>
          <p:cNvPr id="18" name="Straight Connector 17"/>
          <p:cNvCxnSpPr/>
          <p:nvPr/>
        </p:nvCxnSpPr>
        <p:spPr>
          <a:xfrm flipV="1">
            <a:off x="6927850" y="1714500"/>
            <a:ext cx="1755140" cy="1052830"/>
          </a:xfrm>
          <a:prstGeom prst="line">
            <a:avLst/>
          </a:prstGeom>
          <a:ln>
            <a:prstDash val="sysDot"/>
          </a:ln>
        </p:spPr>
        <p:style>
          <a:lnRef idx="1">
            <a:schemeClr val="accent1"/>
          </a:lnRef>
          <a:fillRef idx="0">
            <a:schemeClr val="accent1"/>
          </a:fillRef>
          <a:effectRef idx="0">
            <a:schemeClr val="accent1"/>
          </a:effectRef>
          <a:fontRef idx="minor">
            <a:schemeClr val="tx1"/>
          </a:fontRef>
        </p:style>
      </p:cxnSp>
      <p:pic>
        <p:nvPicPr>
          <p:cNvPr id="19" name="Picture 18"/>
          <p:cNvPicPr>
            <a:picLocks noChangeAspect="1"/>
          </p:cNvPicPr>
          <p:nvPr/>
        </p:nvPicPr>
        <p:blipFill>
          <a:blip r:embed="rId1"/>
          <a:srcRect l="70675" b="2813"/>
          <a:stretch>
            <a:fillRect/>
          </a:stretch>
        </p:blipFill>
        <p:spPr>
          <a:xfrm>
            <a:off x="5080000" y="1426210"/>
            <a:ext cx="1534795" cy="1995805"/>
          </a:xfrm>
          <a:prstGeom prst="rect">
            <a:avLst/>
          </a:prstGeom>
        </p:spPr>
      </p:pic>
      <p:pic>
        <p:nvPicPr>
          <p:cNvPr id="20" name="Picture 19"/>
          <p:cNvPicPr>
            <a:picLocks noChangeAspect="1"/>
          </p:cNvPicPr>
          <p:nvPr/>
        </p:nvPicPr>
        <p:blipFill>
          <a:blip r:embed="rId4"/>
          <a:srcRect b="26453"/>
          <a:stretch>
            <a:fillRect/>
          </a:stretch>
        </p:blipFill>
        <p:spPr>
          <a:xfrm>
            <a:off x="3397250" y="1473200"/>
            <a:ext cx="1816100" cy="1606550"/>
          </a:xfrm>
          <a:prstGeom prst="rect">
            <a:avLst/>
          </a:prstGeom>
        </p:spPr>
      </p:pic>
      <p:sp>
        <p:nvSpPr>
          <p:cNvPr id="21" name="Text Box 20"/>
          <p:cNvSpPr txBox="1"/>
          <p:nvPr/>
        </p:nvSpPr>
        <p:spPr>
          <a:xfrm>
            <a:off x="3675380" y="3140710"/>
            <a:ext cx="1016635" cy="275590"/>
          </a:xfrm>
          <a:prstGeom prst="rect">
            <a:avLst/>
          </a:prstGeom>
          <a:solidFill>
            <a:schemeClr val="bg1"/>
          </a:solidFill>
        </p:spPr>
        <p:txBody>
          <a:bodyPr wrap="none" rtlCol="0">
            <a:spAutoFit/>
          </a:bodyPr>
          <a:p>
            <a:pPr algn="l"/>
            <a:r>
              <a:rPr lang="en-US" sz="1200"/>
              <a:t>x</a:t>
            </a:r>
            <a:r>
              <a:rPr lang="en-US" sz="1200" baseline="-25000"/>
              <a:t>1</a:t>
            </a:r>
            <a:r>
              <a:rPr lang="en-US" sz="1200" baseline="-25000">
                <a:sym typeface="+mn-ea"/>
              </a:rPr>
              <a:t>  </a:t>
            </a:r>
            <a:r>
              <a:rPr lang="en-US" sz="1200"/>
              <a:t>NAND  x</a:t>
            </a:r>
            <a:r>
              <a:rPr lang="en-US" sz="1200" baseline="-25000"/>
              <a:t>2</a:t>
            </a:r>
            <a:endParaRPr lang="en-US" sz="1200" baseline="-25000"/>
          </a:p>
        </p:txBody>
      </p:sp>
      <p:pic>
        <p:nvPicPr>
          <p:cNvPr id="22" name="Picture 21"/>
          <p:cNvPicPr>
            <a:picLocks noChangeAspect="1"/>
          </p:cNvPicPr>
          <p:nvPr/>
        </p:nvPicPr>
        <p:blipFill>
          <a:blip r:embed="rId5"/>
          <a:stretch>
            <a:fillRect/>
          </a:stretch>
        </p:blipFill>
        <p:spPr>
          <a:xfrm>
            <a:off x="4406265" y="2672080"/>
            <a:ext cx="177800" cy="177800"/>
          </a:xfrm>
          <a:prstGeom prst="rect">
            <a:avLst/>
          </a:prstGeom>
        </p:spPr>
      </p:pic>
      <p:pic>
        <p:nvPicPr>
          <p:cNvPr id="23" name="Picture 22"/>
          <p:cNvPicPr>
            <a:picLocks noChangeAspect="1"/>
          </p:cNvPicPr>
          <p:nvPr/>
        </p:nvPicPr>
        <p:blipFill>
          <a:blip r:embed="rId5"/>
          <a:stretch>
            <a:fillRect/>
          </a:stretch>
        </p:blipFill>
        <p:spPr>
          <a:xfrm>
            <a:off x="3635375" y="2672080"/>
            <a:ext cx="177800" cy="177800"/>
          </a:xfrm>
          <a:prstGeom prst="rect">
            <a:avLst/>
          </a:prstGeom>
        </p:spPr>
      </p:pic>
      <p:pic>
        <p:nvPicPr>
          <p:cNvPr id="24" name="Picture 23"/>
          <p:cNvPicPr>
            <a:picLocks noChangeAspect="1"/>
          </p:cNvPicPr>
          <p:nvPr/>
        </p:nvPicPr>
        <p:blipFill>
          <a:blip r:embed="rId5"/>
          <a:stretch>
            <a:fillRect/>
          </a:stretch>
        </p:blipFill>
        <p:spPr>
          <a:xfrm>
            <a:off x="3635375" y="1889125"/>
            <a:ext cx="177800" cy="177800"/>
          </a:xfrm>
          <a:prstGeom prst="rect">
            <a:avLst/>
          </a:prstGeom>
        </p:spPr>
      </p:pic>
      <p:pic>
        <p:nvPicPr>
          <p:cNvPr id="25" name="Picture 24"/>
          <p:cNvPicPr>
            <a:picLocks noChangeAspect="1"/>
          </p:cNvPicPr>
          <p:nvPr/>
        </p:nvPicPr>
        <p:blipFill>
          <a:blip r:embed="rId6"/>
          <a:stretch>
            <a:fillRect/>
          </a:stretch>
        </p:blipFill>
        <p:spPr>
          <a:xfrm>
            <a:off x="4368165" y="1856740"/>
            <a:ext cx="254000" cy="241300"/>
          </a:xfrm>
          <a:prstGeom prst="rect">
            <a:avLst/>
          </a:prstGeom>
        </p:spPr>
      </p:pic>
      <p:pic>
        <p:nvPicPr>
          <p:cNvPr id="26" name="Content Placeholder 3"/>
          <p:cNvPicPr>
            <a:picLocks noChangeAspect="1"/>
          </p:cNvPicPr>
          <p:nvPr/>
        </p:nvPicPr>
        <p:blipFill>
          <a:blip r:embed="rId7"/>
          <a:stretch>
            <a:fillRect/>
          </a:stretch>
        </p:blipFill>
        <p:spPr>
          <a:xfrm>
            <a:off x="3556000" y="3488690"/>
            <a:ext cx="1321435" cy="989965"/>
          </a:xfrm>
          <a:prstGeom prst="rect">
            <a:avLst/>
          </a:prstGeom>
        </p:spPr>
      </p:pic>
      <p:pic>
        <p:nvPicPr>
          <p:cNvPr id="27" name="Picture 26"/>
          <p:cNvPicPr>
            <a:picLocks noChangeAspect="1"/>
          </p:cNvPicPr>
          <p:nvPr/>
        </p:nvPicPr>
        <p:blipFill>
          <a:blip r:embed="rId8"/>
          <a:stretch>
            <a:fillRect/>
          </a:stretch>
        </p:blipFill>
        <p:spPr>
          <a:xfrm>
            <a:off x="258445" y="3469005"/>
            <a:ext cx="2880360" cy="1089025"/>
          </a:xfrm>
          <a:prstGeom prst="rect">
            <a:avLst/>
          </a:prstGeom>
        </p:spPr>
      </p:pic>
      <p:pic>
        <p:nvPicPr>
          <p:cNvPr id="28" name="Picture 27"/>
          <p:cNvPicPr>
            <a:picLocks noChangeAspect="1"/>
          </p:cNvPicPr>
          <p:nvPr/>
        </p:nvPicPr>
        <p:blipFill>
          <a:blip r:embed="rId9"/>
          <a:stretch>
            <a:fillRect/>
          </a:stretch>
        </p:blipFill>
        <p:spPr>
          <a:xfrm>
            <a:off x="5294630" y="3411220"/>
            <a:ext cx="1396365" cy="1052195"/>
          </a:xfrm>
          <a:prstGeom prst="rect">
            <a:avLst/>
          </a:prstGeom>
        </p:spPr>
      </p:pic>
      <p:pic>
        <p:nvPicPr>
          <p:cNvPr id="30" name="Picture 29"/>
          <p:cNvPicPr>
            <a:picLocks noChangeAspect="1"/>
          </p:cNvPicPr>
          <p:nvPr/>
        </p:nvPicPr>
        <p:blipFill>
          <a:blip r:embed="rId10"/>
          <a:stretch>
            <a:fillRect/>
          </a:stretch>
        </p:blipFill>
        <p:spPr>
          <a:xfrm>
            <a:off x="5901055" y="5050790"/>
            <a:ext cx="2364740" cy="1487170"/>
          </a:xfrm>
          <a:prstGeom prst="rect">
            <a:avLst/>
          </a:prstGeom>
        </p:spPr>
      </p:pic>
      <p:pic>
        <p:nvPicPr>
          <p:cNvPr id="31" name="Picture 30"/>
          <p:cNvPicPr>
            <a:picLocks noChangeAspect="1"/>
          </p:cNvPicPr>
          <p:nvPr/>
        </p:nvPicPr>
        <p:blipFill>
          <a:blip r:embed="rId2"/>
          <a:srcRect l="54133"/>
          <a:stretch>
            <a:fillRect/>
          </a:stretch>
        </p:blipFill>
        <p:spPr>
          <a:xfrm>
            <a:off x="3397250" y="5373370"/>
            <a:ext cx="1353185" cy="900430"/>
          </a:xfrm>
          <a:prstGeom prst="rect">
            <a:avLst/>
          </a:prstGeom>
        </p:spPr>
      </p:pic>
      <p:sp>
        <p:nvSpPr>
          <p:cNvPr id="34" name="Text Box 33"/>
          <p:cNvSpPr txBox="1"/>
          <p:nvPr/>
        </p:nvSpPr>
        <p:spPr>
          <a:xfrm>
            <a:off x="3929380" y="5880735"/>
            <a:ext cx="140970" cy="213995"/>
          </a:xfrm>
          <a:prstGeom prst="rect">
            <a:avLst/>
          </a:prstGeom>
          <a:solidFill>
            <a:schemeClr val="bg1"/>
          </a:solidFill>
        </p:spPr>
        <p:txBody>
          <a:bodyPr wrap="none" lIns="0" rIns="0" rtlCol="0">
            <a:spAutoFit/>
          </a:bodyPr>
          <a:p>
            <a:r>
              <a:rPr lang="en-US" sz="800"/>
              <a:t>1.5</a:t>
            </a:r>
            <a:endParaRPr lang="en-US" sz="800"/>
          </a:p>
        </p:txBody>
      </p:sp>
      <p:sp>
        <p:nvSpPr>
          <p:cNvPr id="35" name="Text Box 34"/>
          <p:cNvSpPr txBox="1"/>
          <p:nvPr/>
        </p:nvSpPr>
        <p:spPr>
          <a:xfrm>
            <a:off x="3952240" y="5519420"/>
            <a:ext cx="95885" cy="213995"/>
          </a:xfrm>
          <a:prstGeom prst="rect">
            <a:avLst/>
          </a:prstGeom>
          <a:solidFill>
            <a:schemeClr val="bg1"/>
          </a:solidFill>
        </p:spPr>
        <p:txBody>
          <a:bodyPr wrap="none" lIns="0" rIns="0" rtlCol="0">
            <a:spAutoFit/>
          </a:bodyPr>
          <a:p>
            <a:r>
              <a:rPr lang="en-US" sz="800"/>
              <a:t>-1</a:t>
            </a:r>
            <a:endParaRPr lang="en-US" sz="800"/>
          </a:p>
        </p:txBody>
      </p:sp>
      <p:sp>
        <p:nvSpPr>
          <p:cNvPr id="37" name="Text Box 36"/>
          <p:cNvSpPr txBox="1"/>
          <p:nvPr/>
        </p:nvSpPr>
        <p:spPr>
          <a:xfrm>
            <a:off x="3952240" y="5666740"/>
            <a:ext cx="95885" cy="213995"/>
          </a:xfrm>
          <a:prstGeom prst="rect">
            <a:avLst/>
          </a:prstGeom>
          <a:solidFill>
            <a:schemeClr val="bg1"/>
          </a:solidFill>
        </p:spPr>
        <p:txBody>
          <a:bodyPr wrap="none" lIns="0" rIns="0" rtlCol="0">
            <a:spAutoFit/>
          </a:bodyPr>
          <a:p>
            <a:r>
              <a:rPr lang="en-US" sz="800"/>
              <a:t>-1</a:t>
            </a:r>
            <a:endParaRPr lang="en-US" sz="80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5" name="Content Placeholder 4"/>
              <p:cNvSpPr>
                <a:spLocks noGrp="1"/>
              </p:cNvSpPr>
              <p:nvPr>
                <p:ph idx="1"/>
              </p:nvPr>
            </p:nvSpPr>
            <p:spPr>
              <a:xfrm>
                <a:off x="198819" y="2731746"/>
                <a:ext cx="8821356" cy="3783354"/>
              </a:xfrm>
            </p:spPr>
            <p:txBody>
              <a:bodyPr/>
              <a:lstStyle/>
              <a:p>
                <a:r>
                  <a:rPr lang="en-US" dirty="0"/>
                  <a:t>Computing the output:</a:t>
                </a:r>
                <a:endParaRPr lang="en-US" dirty="0"/>
              </a:p>
              <a:p>
                <a:pPr lvl="1"/>
                <a:r>
                  <a:rPr lang="en-US" dirty="0"/>
                  <a:t>Assign weights to each input</a:t>
                </a:r>
                <a:endParaRPr lang="en-US" dirty="0"/>
              </a:p>
              <a:p>
                <a:pPr lvl="1"/>
                <a:r>
                  <a:rPr lang="en-US" dirty="0"/>
                  <a:t>Determine if weighted sum of inputs is greater than some threshold</a:t>
                </a:r>
                <a:endParaRPr lang="en-US" dirty="0"/>
              </a:p>
              <a:p>
                <a:pPr marL="0" indent="0" algn="ctr">
                  <a:buNone/>
                </a:pPr>
                <a14:m>
                  <m:oMathPara xmlns:m="http://schemas.openxmlformats.org/officeDocument/2006/math">
                    <m:oMathParaPr>
                      <m:jc m:val="centerGroup"/>
                    </m:oMathParaPr>
                    <m:oMath xmlns:m="http://schemas.openxmlformats.org/officeDocument/2006/math">
                      <m:r>
                        <m:rPr>
                          <m:nor/>
                        </m:rPr>
                        <a:rPr lang="en-US" b="0" i="0" smtClean="0">
                          <a:latin typeface="Cambria Math" panose="02040503050406030204" pitchFamily="18" charset="0"/>
                        </a:rPr>
                        <m:t>output</m:t>
                      </m:r>
                      <m:r>
                        <a:rPr lang="en-US" b="0" i="1" smtClean="0">
                          <a:latin typeface="Cambria Math" panose="02040503050406030204" pitchFamily="18" charset="0"/>
                        </a:rPr>
                        <m:t>=</m:t>
                      </m:r>
                      <m:d>
                        <m:dPr>
                          <m:begChr m:val="{"/>
                          <m:endChr m:val=""/>
                          <m:ctrlPr>
                            <a:rPr lang="en-US" b="0" i="1" smtClean="0">
                              <a:latin typeface="Cambria Math" panose="02040503050406030204" pitchFamily="18" charset="0"/>
                            </a:rPr>
                          </m:ctrlPr>
                        </m:dPr>
                        <m:e>
                          <m:eqArr>
                            <m:eqArrPr>
                              <m:ctrlPr>
                                <a:rPr lang="en-US" b="0" i="1" smtClean="0">
                                  <a:latin typeface="Cambria Math" panose="02040503050406030204" pitchFamily="18" charset="0"/>
                                </a:rPr>
                              </m:ctrlPr>
                            </m:eqArrPr>
                            <m:e>
                              <m:m>
                                <m:mPr>
                                  <m:mcs>
                                    <m:mc>
                                      <m:mcPr>
                                        <m:count m:val="2"/>
                                        <m:mcJc m:val="center"/>
                                      </m:mcPr>
                                    </m:mc>
                                  </m:mcs>
                                  <m:ctrlPr>
                                    <a:rPr lang="en-US" b="0" i="1" smtClean="0">
                                      <a:latin typeface="Cambria Math" panose="02040503050406030204" pitchFamily="18" charset="0"/>
                                    </a:rPr>
                                  </m:ctrlPr>
                                </m:mPr>
                                <m:mr>
                                  <m:e>
                                    <m:r>
                                      <m:rPr>
                                        <m:brk m:alnAt="7"/>
                                      </m:rPr>
                                      <a:rPr lang="en-US" b="0" i="1" smtClean="0">
                                        <a:latin typeface="Cambria Math" panose="02040503050406030204" pitchFamily="18" charset="0"/>
                                      </a:rPr>
                                      <m:t>0</m:t>
                                    </m:r>
                                  </m:e>
                                  <m:e>
                                    <m:r>
                                      <m:rPr>
                                        <m:nor/>
                                      </m:rPr>
                                      <a:rPr lang="en-US" b="0" i="0" smtClean="0">
                                        <a:latin typeface="Cambria Math" panose="02040503050406030204" pitchFamily="18" charset="0"/>
                                      </a:rPr>
                                      <m:t>if</m:t>
                                    </m:r>
                                    <m:r>
                                      <a:rPr lang="en-US" b="0" i="1" smtClean="0">
                                        <a:latin typeface="Cambria Math" panose="02040503050406030204" pitchFamily="18" charset="0"/>
                                      </a:rPr>
                                      <m:t> </m:t>
                                    </m:r>
                                  </m:e>
                                </m:mr>
                              </m:m>
                              <m:nary>
                                <m:naryPr>
                                  <m:chr m:val="∑"/>
                                  <m:supHide m:val="on"/>
                                  <m:ctrlPr>
                                    <a:rPr lang="en-US" b="0" i="1" smtClean="0">
                                      <a:latin typeface="Cambria Math" panose="02040503050406030204" pitchFamily="18" charset="0"/>
                                    </a:rPr>
                                  </m:ctrlPr>
                                </m:naryPr>
                                <m:sub>
                                  <m:r>
                                    <a:rPr lang="en-US" b="0" i="1" smtClean="0">
                                      <a:latin typeface="Cambria Math" panose="02040503050406030204" pitchFamily="18" charset="0"/>
                                    </a:rPr>
                                    <m:t>𝑗</m:t>
                                  </m:r>
                                </m:sub>
                                <m:sup/>
                                <m:e>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𝑗</m:t>
                                      </m:r>
                                    </m:sub>
                                  </m:sSub>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𝑗</m:t>
                                      </m:r>
                                    </m:sub>
                                  </m:sSub>
                                </m:e>
                              </m:nary>
                              <m:r>
                                <a:rPr lang="en-US" b="0" i="1" smtClean="0">
                                  <a:latin typeface="Cambria Math" panose="02040503050406030204" pitchFamily="18" charset="0"/>
                                </a:rPr>
                                <m:t>≤</m:t>
                              </m:r>
                              <m:r>
                                <m:rPr>
                                  <m:nor/>
                                </m:rPr>
                                <a:rPr lang="en-US" b="0" i="0" smtClean="0">
                                  <a:latin typeface="Cambria Math" panose="02040503050406030204" pitchFamily="18" charset="0"/>
                                </a:rPr>
                                <m:t> </m:t>
                              </m:r>
                              <m:r>
                                <m:rPr>
                                  <m:nor/>
                                </m:rPr>
                                <a:rPr lang="en-US" b="0" i="0" smtClean="0">
                                  <a:latin typeface="Cambria Math" panose="02040503050406030204" pitchFamily="18" charset="0"/>
                                </a:rPr>
                                <m:t>threshold</m:t>
                              </m:r>
                            </m:e>
                            <m:e>
                              <m:m>
                                <m:mPr>
                                  <m:mcs>
                                    <m:mc>
                                      <m:mcPr>
                                        <m:count m:val="2"/>
                                        <m:mcJc m:val="center"/>
                                      </m:mcPr>
                                    </m:mc>
                                  </m:mcs>
                                  <m:ctrlPr>
                                    <a:rPr lang="en-US" b="0" i="1" smtClean="0">
                                      <a:latin typeface="Cambria Math" panose="02040503050406030204" pitchFamily="18" charset="0"/>
                                    </a:rPr>
                                  </m:ctrlPr>
                                </m:mPr>
                                <m:mr>
                                  <m:e>
                                    <m:r>
                                      <m:rPr>
                                        <m:brk m:alnAt="7"/>
                                      </m:rPr>
                                      <a:rPr lang="en-US" b="0" i="1" smtClean="0">
                                        <a:latin typeface="Cambria Math" panose="02040503050406030204" pitchFamily="18" charset="0"/>
                                      </a:rPr>
                                      <m:t>1</m:t>
                                    </m:r>
                                  </m:e>
                                  <m:e>
                                    <m:r>
                                      <m:rPr>
                                        <m:nor/>
                                      </m:rPr>
                                      <a:rPr lang="en-US" b="0" i="0" smtClean="0">
                                        <a:latin typeface="Cambria Math" panose="02040503050406030204" pitchFamily="18" charset="0"/>
                                      </a:rPr>
                                      <m:t>if</m:t>
                                    </m:r>
                                    <m:r>
                                      <m:rPr>
                                        <m:nor/>
                                      </m:rPr>
                                      <a:rPr lang="en-US" b="0" i="0" smtClean="0">
                                        <a:latin typeface="Cambria Math" panose="02040503050406030204" pitchFamily="18" charset="0"/>
                                      </a:rPr>
                                      <m:t> </m:t>
                                    </m:r>
                                  </m:e>
                                </m:mr>
                              </m:m>
                              <m:nary>
                                <m:naryPr>
                                  <m:chr m:val="∑"/>
                                  <m:supHide m:val="on"/>
                                  <m:ctrlPr>
                                    <a:rPr lang="en-US" b="0" i="1" smtClean="0">
                                      <a:latin typeface="Cambria Math" panose="02040503050406030204" pitchFamily="18" charset="0"/>
                                    </a:rPr>
                                  </m:ctrlPr>
                                </m:naryPr>
                                <m:sub>
                                  <m:r>
                                    <a:rPr lang="en-US" b="0" i="1" smtClean="0">
                                      <a:latin typeface="Cambria Math" panose="02040503050406030204" pitchFamily="18" charset="0"/>
                                    </a:rPr>
                                    <m:t>𝑗</m:t>
                                  </m:r>
                                </m:sub>
                                <m:sup/>
                                <m:e>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𝑗</m:t>
                                      </m:r>
                                    </m:sub>
                                  </m:sSub>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𝑗</m:t>
                                      </m:r>
                                    </m:sub>
                                  </m:sSub>
                                  <m:r>
                                    <a:rPr lang="en-US" b="0" i="1" smtClean="0">
                                      <a:latin typeface="Cambria Math" panose="02040503050406030204" pitchFamily="18" charset="0"/>
                                    </a:rPr>
                                    <m:t>&gt; </m:t>
                                  </m:r>
                                  <m:r>
                                    <m:rPr>
                                      <m:nor/>
                                    </m:rPr>
                                    <a:rPr lang="en-US" b="0" i="0" smtClean="0">
                                      <a:latin typeface="Cambria Math" panose="02040503050406030204" pitchFamily="18" charset="0"/>
                                    </a:rPr>
                                    <m:t>threshold</m:t>
                                  </m:r>
                                </m:e>
                              </m:nary>
                            </m:e>
                          </m:eqArr>
                        </m:e>
                      </m:d>
                    </m:oMath>
                  </m:oMathPara>
                </a14:m>
                <a:endParaRPr lang="en-US" dirty="0"/>
              </a:p>
              <a:p>
                <a:pPr lvl="1"/>
                <a:endParaRPr lang="en-US" dirty="0"/>
              </a:p>
            </p:txBody>
          </p:sp>
        </mc:Choice>
        <mc:Fallback>
          <p:sp>
            <p:nvSpPr>
              <p:cNvPr id="5" name="Content Placeholder 4"/>
              <p:cNvSpPr>
                <a:spLocks noRot="1" noChangeAspect="1" noMove="1" noResize="1" noEditPoints="1" noAdjustHandles="1" noChangeArrowheads="1" noChangeShapeType="1" noTextEdit="1"/>
              </p:cNvSpPr>
              <p:nvPr>
                <p:ph idx="1"/>
              </p:nvPr>
            </p:nvSpPr>
            <p:spPr>
              <a:xfrm>
                <a:off x="198819" y="2731746"/>
                <a:ext cx="8821356" cy="3783354"/>
              </a:xfrm>
              <a:blipFill rotWithShape="1">
                <a:blip r:embed="rId1"/>
                <a:stretch>
                  <a:fillRect l="-1" t="-335" r="7"/>
                </a:stretch>
              </a:blipFill>
            </p:spPr>
            <p:txBody>
              <a:bodyPr/>
              <a:lstStyle/>
              <a:p>
                <a:r>
                  <a:rPr lang="en-US" altLang="en-US">
                    <a:noFill/>
                  </a:rPr>
                  <a:t> </a:t>
                </a:r>
              </a:p>
            </p:txBody>
          </p:sp>
        </mc:Fallback>
      </mc:AlternateContent>
      <p:sp>
        <p:nvSpPr>
          <p:cNvPr id="4" name="Title 3"/>
          <p:cNvSpPr>
            <a:spLocks noGrp="1"/>
          </p:cNvSpPr>
          <p:nvPr>
            <p:ph type="title"/>
          </p:nvPr>
        </p:nvSpPr>
        <p:spPr/>
        <p:txBody>
          <a:bodyPr/>
          <a:lstStyle/>
          <a:p>
            <a:r>
              <a:rPr lang="en-US" dirty="0"/>
              <a:t>The perceptron</a:t>
            </a:r>
            <a:endParaRPr lang="en-US" dirty="0"/>
          </a:p>
        </p:txBody>
      </p:sp>
      <p:pic>
        <p:nvPicPr>
          <p:cNvPr id="10242" name="Picture 2" descr="http://neuralnetworksanddeeplearning.com/images/tikz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47925" y="897164"/>
            <a:ext cx="3523144" cy="173640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5344997" y="2439834"/>
            <a:ext cx="1470581" cy="338554"/>
          </a:xfrm>
          <a:prstGeom prst="rect">
            <a:avLst/>
          </a:prstGeom>
          <a:noFill/>
        </p:spPr>
        <p:txBody>
          <a:bodyPr wrap="square" rtlCol="0">
            <a:spAutoFit/>
          </a:bodyPr>
          <a:lstStyle/>
          <a:p>
            <a:r>
              <a:rPr lang="en-US" sz="1600" dirty="0"/>
              <a:t>Nielsen, 2015</a:t>
            </a:r>
            <a:endParaRPr lang="en-US" sz="1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208344" y="2800350"/>
                <a:ext cx="8821356" cy="3552825"/>
              </a:xfrm>
            </p:spPr>
            <p:txBody>
              <a:bodyPr>
                <a:normAutofit fontScale="92500"/>
              </a:bodyPr>
              <a:lstStyle/>
              <a:p>
                <a:r>
                  <a:rPr lang="en-US" dirty="0"/>
                  <a:t>Example: Decide whether to attend a cheese festival</a:t>
                </a:r>
                <a:endParaRPr lang="en-US" dirty="0"/>
              </a:p>
              <a:p>
                <a:r>
                  <a:rPr lang="en-US" dirty="0"/>
                  <a:t>Three factors:</a:t>
                </a:r>
                <a:endParaRPr lang="en-US" dirty="0"/>
              </a:p>
              <a:p>
                <a:pPr marL="914400" lvl="1" indent="-457200">
                  <a:buFont typeface="+mj-lt"/>
                  <a:buAutoNum type="arabicPeriod"/>
                </a:pPr>
                <a:r>
                  <a:rPr lang="en-US" dirty="0"/>
                  <a:t>Is the weather good?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a14:m>
                <a:endParaRPr lang="en-US" dirty="0"/>
              </a:p>
              <a:p>
                <a:pPr marL="914400" lvl="1" indent="-457200">
                  <a:buFont typeface="+mj-lt"/>
                  <a:buAutoNum type="arabicPeriod"/>
                </a:pPr>
                <a:r>
                  <a:rPr lang="en-US" dirty="0"/>
                  <a:t>Does your friend want to accompany you?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oMath>
                </a14:m>
                <a:endParaRPr lang="en-US" dirty="0"/>
              </a:p>
              <a:p>
                <a:pPr marL="914400" lvl="1" indent="-457200">
                  <a:buFont typeface="+mj-lt"/>
                  <a:buAutoNum type="arabicPeriod"/>
                </a:pPr>
                <a:r>
                  <a:rPr lang="en-US" dirty="0"/>
                  <a:t>Is the festival near public transit? (you don’t own a car)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oMath>
                </a14:m>
                <a:endParaRPr lang="en-US" dirty="0"/>
              </a:p>
              <a:p>
                <a:pPr marL="0" indent="0">
                  <a:buNone/>
                </a:pPr>
                <a:endParaRPr lang="en-US" b="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𝑗</m:t>
                          </m:r>
                        </m:sub>
                      </m:sSub>
                      <m:r>
                        <a:rPr lang="en-US" b="0" i="1" smtClean="0">
                          <a:latin typeface="Cambria Math" panose="02040503050406030204" pitchFamily="18" charset="0"/>
                        </a:rPr>
                        <m:t>=</m:t>
                      </m:r>
                      <m:d>
                        <m:dPr>
                          <m:begChr m:val="{"/>
                          <m:endChr m:val=""/>
                          <m:ctrlPr>
                            <a:rPr lang="en-US" b="0" i="1" smtClean="0">
                              <a:latin typeface="Cambria Math" panose="02040503050406030204" pitchFamily="18" charset="0"/>
                            </a:rPr>
                          </m:ctrlPr>
                        </m:dPr>
                        <m:e>
                          <m:eqArr>
                            <m:eqArrPr>
                              <m:ctrlPr>
                                <a:rPr lang="en-US" b="0" i="1" smtClean="0">
                                  <a:latin typeface="Cambria Math" panose="02040503050406030204" pitchFamily="18" charset="0"/>
                                </a:rPr>
                              </m:ctrlPr>
                            </m:eqArrPr>
                            <m:e>
                              <m:r>
                                <a:rPr lang="en-US" b="0" i="1" smtClean="0">
                                  <a:latin typeface="Cambria Math" panose="02040503050406030204" pitchFamily="18" charset="0"/>
                                </a:rPr>
                                <m:t>0</m:t>
                              </m:r>
                              <m:r>
                                <a:rPr lang="en-US" b="0" i="1" smtClean="0">
                                  <a:latin typeface="Cambria Math" panose="02040503050406030204" pitchFamily="18" charset="0"/>
                                </a:rPr>
                                <m:t>, </m:t>
                              </m:r>
                              <m:r>
                                <m:rPr>
                                  <m:nor/>
                                </m:rPr>
                                <a:rPr lang="en-US" b="0" i="0" smtClean="0">
                                  <a:latin typeface="Cambria Math" panose="02040503050406030204" pitchFamily="18" charset="0"/>
                                </a:rPr>
                                <m:t>if</m:t>
                              </m:r>
                              <m:r>
                                <m:rPr>
                                  <m:nor/>
                                </m:rPr>
                                <a:rPr lang="en-US" b="0" i="0" smtClean="0">
                                  <a:latin typeface="Cambria Math" panose="02040503050406030204" pitchFamily="18" charset="0"/>
                                </a:rPr>
                                <m:t> </m:t>
                              </m:r>
                              <m:r>
                                <m:rPr>
                                  <m:nor/>
                                </m:rPr>
                                <a:rPr lang="en-US" b="0" i="0" smtClean="0">
                                  <a:latin typeface="Cambria Math" panose="02040503050406030204" pitchFamily="18" charset="0"/>
                                </a:rPr>
                                <m:t>no</m:t>
                              </m:r>
                            </m:e>
                            <m:e>
                              <m:r>
                                <a:rPr lang="en-US" b="0" i="1" smtClean="0">
                                  <a:latin typeface="Cambria Math" panose="02040503050406030204" pitchFamily="18" charset="0"/>
                                </a:rPr>
                                <m:t>1</m:t>
                              </m:r>
                              <m:r>
                                <a:rPr lang="en-US" b="0" i="1" smtClean="0">
                                  <a:latin typeface="Cambria Math" panose="02040503050406030204" pitchFamily="18" charset="0"/>
                                </a:rPr>
                                <m:t>, </m:t>
                              </m:r>
                              <m:r>
                                <m:rPr>
                                  <m:nor/>
                                </m:rPr>
                                <a:rPr lang="en-US" b="0" i="0" smtClean="0">
                                  <a:latin typeface="Cambria Math" panose="02040503050406030204" pitchFamily="18" charset="0"/>
                                </a:rPr>
                                <m:t>if</m:t>
                              </m:r>
                              <m:r>
                                <m:rPr>
                                  <m:nor/>
                                </m:rPr>
                                <a:rPr lang="en-US" b="0" i="0" smtClean="0">
                                  <a:latin typeface="Cambria Math" panose="02040503050406030204" pitchFamily="18" charset="0"/>
                                </a:rPr>
                                <m:t> </m:t>
                              </m:r>
                              <m:r>
                                <m:rPr>
                                  <m:nor/>
                                </m:rPr>
                                <a:rPr lang="en-US" b="0" i="0" smtClean="0">
                                  <a:latin typeface="Cambria Math" panose="02040503050406030204" pitchFamily="18" charset="0"/>
                                </a:rPr>
                                <m:t>yes</m:t>
                              </m:r>
                            </m:e>
                          </m:eqArr>
                        </m:e>
                      </m:d>
                    </m:oMath>
                  </m:oMathPara>
                </a14:m>
                <a:endParaRPr lang="en-US" dirty="0"/>
              </a:p>
              <a:p>
                <a:endParaRPr lang="en-US" dirty="0"/>
              </a:p>
            </p:txBody>
          </p:sp>
        </mc:Choice>
        <mc:Fallback>
          <p:sp>
            <p:nvSpPr>
              <p:cNvPr id="2" name="Content Placeholder 1"/>
              <p:cNvSpPr>
                <a:spLocks noRot="1" noChangeAspect="1" noMove="1" noResize="1" noEditPoints="1" noAdjustHandles="1" noChangeArrowheads="1" noChangeShapeType="1" noTextEdit="1"/>
              </p:cNvSpPr>
              <p:nvPr>
                <p:ph idx="1"/>
              </p:nvPr>
            </p:nvSpPr>
            <p:spPr>
              <a:xfrm>
                <a:off x="208344" y="2800350"/>
                <a:ext cx="8821356" cy="3552825"/>
              </a:xfrm>
              <a:blipFill rotWithShape="1">
                <a:blip r:embed="rId1"/>
                <a:stretch>
                  <a:fillRect l="-1" t="-232" r="7" b="-6327"/>
                </a:stretch>
              </a:blipFill>
            </p:spPr>
            <p:txBody>
              <a:bodyPr/>
              <a:lstStyle/>
              <a:p>
                <a:r>
                  <a:rPr lang="en-US" altLang="en-US">
                    <a:noFill/>
                  </a:rPr>
                  <a:t> </a:t>
                </a:r>
              </a:p>
            </p:txBody>
          </p:sp>
        </mc:Fallback>
      </mc:AlternateContent>
      <p:pic>
        <p:nvPicPr>
          <p:cNvPr id="4" name="Picture 2" descr="http://neuralnetworksanddeeplearning.com/images/tikz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47925" y="897164"/>
            <a:ext cx="3523144" cy="173640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5344997" y="2439834"/>
            <a:ext cx="1470581" cy="338554"/>
          </a:xfrm>
          <a:prstGeom prst="rect">
            <a:avLst/>
          </a:prstGeom>
          <a:noFill/>
        </p:spPr>
        <p:txBody>
          <a:bodyPr wrap="square" rtlCol="0">
            <a:spAutoFit/>
          </a:bodyPr>
          <a:lstStyle/>
          <a:p>
            <a:r>
              <a:rPr lang="en-US" sz="1600" dirty="0"/>
              <a:t>Nielsen, 2015</a:t>
            </a:r>
            <a:endParaRPr lang="en-US" sz="1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208344" y="1000125"/>
                <a:ext cx="8821356" cy="5476875"/>
              </a:xfrm>
            </p:spPr>
            <p:txBody>
              <a:bodyPr>
                <a:normAutofit lnSpcReduction="10000"/>
              </a:bodyPr>
              <a:lstStyle/>
              <a:p>
                <a:r>
                  <a:rPr lang="en-US" dirty="0"/>
                  <a:t>Example: Decide whether to attend a cheese festival</a:t>
                </a:r>
                <a:endParaRPr lang="en-US" dirty="0"/>
              </a:p>
              <a:p>
                <a:r>
                  <a:rPr lang="en-US" dirty="0"/>
                  <a:t>Three factors:</a:t>
                </a:r>
                <a:endParaRPr lang="en-US" dirty="0"/>
              </a:p>
              <a:p>
                <a:pPr marL="914400" lvl="1" indent="-457200">
                  <a:buFont typeface="+mj-lt"/>
                  <a:buAutoNum type="arabicPeriod"/>
                </a:pPr>
                <a:r>
                  <a:rPr lang="en-US" dirty="0"/>
                  <a:t>Is the weather good?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a14:m>
                <a:endParaRPr lang="en-US" dirty="0"/>
              </a:p>
              <a:p>
                <a:pPr marL="914400" lvl="1" indent="-457200">
                  <a:buFont typeface="+mj-lt"/>
                  <a:buAutoNum type="arabicPeriod"/>
                </a:pPr>
                <a:r>
                  <a:rPr lang="en-US" dirty="0"/>
                  <a:t>Does your friend want to accompany you?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oMath>
                </a14:m>
                <a:endParaRPr lang="en-US" dirty="0"/>
              </a:p>
              <a:p>
                <a:pPr marL="914400" lvl="1" indent="-457200">
                  <a:buFont typeface="+mj-lt"/>
                  <a:buAutoNum type="arabicPeriod"/>
                </a:pPr>
                <a:r>
                  <a:rPr lang="en-US" dirty="0"/>
                  <a:t>Is the festival near public transit? (you don’t own a car)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oMath>
                </a14:m>
                <a:endParaRPr lang="en-US" dirty="0"/>
              </a:p>
              <a:p>
                <a:r>
                  <a:rPr lang="en-US" b="1" dirty="0"/>
                  <a:t>Case 1</a:t>
                </a:r>
                <a:r>
                  <a:rPr lang="en-US" dirty="0"/>
                  <a:t>: Love cheese but hate bad weather</a:t>
                </a:r>
                <a:endParaRPr lang="en-US" dirty="0"/>
              </a:p>
              <a:p>
                <a:pPr lvl="1"/>
                <a14:m>
                  <m:oMath xmlns:m="http://schemas.openxmlformats.org/officeDocument/2006/math">
                    <m:sSub>
                      <m:sSubPr>
                        <m:ctrlPr>
                          <a:rPr lang="en-US" b="0" i="1" smtClean="0">
                            <a:solidFill>
                              <a:srgbClr val="FF0000"/>
                            </a:solidFill>
                            <a:latin typeface="Cambria Math" panose="02040503050406030204" pitchFamily="18" charset="0"/>
                          </a:rPr>
                        </m:ctrlPr>
                      </m:sSubPr>
                      <m:e>
                        <m:r>
                          <a:rPr lang="en-US" b="0" i="1" smtClean="0">
                            <a:solidFill>
                              <a:srgbClr val="FF0000"/>
                            </a:solidFill>
                            <a:latin typeface="Cambria Math" panose="02040503050406030204" pitchFamily="18" charset="0"/>
                          </a:rPr>
                          <m:t>𝑤</m:t>
                        </m:r>
                      </m:e>
                      <m:sub>
                        <m:r>
                          <a:rPr lang="en-US" b="0" i="1" smtClean="0">
                            <a:solidFill>
                              <a:srgbClr val="FF0000"/>
                            </a:solidFill>
                            <a:latin typeface="Cambria Math" panose="02040503050406030204" pitchFamily="18" charset="0"/>
                          </a:rPr>
                          <m:t>1</m:t>
                        </m:r>
                      </m:sub>
                    </m:sSub>
                    <m:r>
                      <a:rPr lang="en-US" b="0" i="1" smtClean="0">
                        <a:solidFill>
                          <a:srgbClr val="FF0000"/>
                        </a:solidFill>
                        <a:latin typeface="Cambria Math" panose="02040503050406030204" pitchFamily="18" charset="0"/>
                      </a:rPr>
                      <m:t>=</m:t>
                    </m:r>
                    <m:r>
                      <a:rPr lang="en-US" b="0" i="1" smtClean="0">
                        <a:solidFill>
                          <a:srgbClr val="FF0000"/>
                        </a:solidFill>
                        <a:latin typeface="Cambria Math" panose="02040503050406030204" pitchFamily="18" charset="0"/>
                      </a:rPr>
                      <m:t>6</m:t>
                    </m:r>
                  </m:oMath>
                </a14:m>
                <a:endParaRPr lang="en-US" dirty="0">
                  <a:solidFill>
                    <a:srgbClr val="FF0000"/>
                  </a:solidFill>
                </a:endParaRPr>
              </a:p>
              <a:p>
                <a:pPr lvl="1"/>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2</m:t>
                        </m:r>
                      </m:sub>
                    </m:sSub>
                    <m:r>
                      <a:rPr lang="en-US" b="0" i="1" smtClean="0">
                        <a:latin typeface="Cambria Math" panose="02040503050406030204" pitchFamily="18" charset="0"/>
                      </a:rPr>
                      <m:t>=</m:t>
                    </m:r>
                    <m:r>
                      <a:rPr lang="en-US" b="0" i="1" smtClean="0">
                        <a:latin typeface="Cambria Math" panose="02040503050406030204" pitchFamily="18" charset="0"/>
                      </a:rPr>
                      <m:t>2</m:t>
                    </m:r>
                  </m:oMath>
                </a14:m>
                <a:endParaRPr lang="en-US" dirty="0"/>
              </a:p>
              <a:p>
                <a:pPr lvl="1"/>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3</m:t>
                        </m:r>
                      </m:sub>
                    </m:sSub>
                    <m:r>
                      <a:rPr lang="en-US" b="0" i="1" smtClean="0">
                        <a:latin typeface="Cambria Math" panose="02040503050406030204" pitchFamily="18" charset="0"/>
                      </a:rPr>
                      <m:t>=</m:t>
                    </m:r>
                    <m:r>
                      <a:rPr lang="en-US" b="0" i="1" smtClean="0">
                        <a:latin typeface="Cambria Math" panose="02040503050406030204" pitchFamily="18" charset="0"/>
                      </a:rPr>
                      <m:t>2</m:t>
                    </m:r>
                  </m:oMath>
                </a14:m>
                <a:endParaRPr lang="en-US" dirty="0"/>
              </a:p>
              <a:p>
                <a:pPr lvl="1"/>
                <a:r>
                  <a:rPr lang="en-US" dirty="0"/>
                  <a:t>Threshold</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5</m:t>
                    </m:r>
                  </m:oMath>
                </a14:m>
                <a:endParaRPr lang="en-US" dirty="0"/>
              </a:p>
              <a:p>
                <a:pPr lvl="1"/>
                <a14:m>
                  <m:oMath xmlns:m="http://schemas.openxmlformats.org/officeDocument/2006/math">
                    <m:nary>
                      <m:naryPr>
                        <m:chr m:val="∑"/>
                        <m:supHide m:val="on"/>
                        <m:ctrlPr>
                          <a:rPr lang="en-US" sz="2200" i="1">
                            <a:latin typeface="Cambria Math" panose="02040503050406030204" pitchFamily="18" charset="0"/>
                          </a:rPr>
                        </m:ctrlPr>
                      </m:naryPr>
                      <m:sub>
                        <m:r>
                          <a:rPr lang="en-US" sz="2200" i="1">
                            <a:latin typeface="Cambria Math" panose="02040503050406030204" pitchFamily="18" charset="0"/>
                          </a:rPr>
                          <m:t>𝑗</m:t>
                        </m:r>
                      </m:sub>
                      <m:sup/>
                      <m:e>
                        <m:sSub>
                          <m:sSubPr>
                            <m:ctrlPr>
                              <a:rPr lang="en-US" sz="2200" i="1">
                                <a:latin typeface="Cambria Math" panose="02040503050406030204" pitchFamily="18" charset="0"/>
                              </a:rPr>
                            </m:ctrlPr>
                          </m:sSubPr>
                          <m:e>
                            <m:r>
                              <a:rPr lang="en-US" sz="2200" i="1">
                                <a:latin typeface="Cambria Math" panose="02040503050406030204" pitchFamily="18" charset="0"/>
                              </a:rPr>
                              <m:t>𝑤</m:t>
                            </m:r>
                          </m:e>
                          <m:sub>
                            <m:r>
                              <a:rPr lang="en-US" sz="2200" i="1">
                                <a:latin typeface="Cambria Math" panose="02040503050406030204" pitchFamily="18" charset="0"/>
                              </a:rPr>
                              <m:t>𝑗</m:t>
                            </m:r>
                          </m:sub>
                        </m:sSub>
                        <m:sSub>
                          <m:sSubPr>
                            <m:ctrlPr>
                              <a:rPr lang="en-US" sz="2200" i="1">
                                <a:latin typeface="Cambria Math" panose="02040503050406030204" pitchFamily="18" charset="0"/>
                              </a:rPr>
                            </m:ctrlPr>
                          </m:sSubPr>
                          <m:e>
                            <m:r>
                              <a:rPr lang="en-US" sz="2200" i="1">
                                <a:latin typeface="Cambria Math" panose="02040503050406030204" pitchFamily="18" charset="0"/>
                              </a:rPr>
                              <m:t>𝑥</m:t>
                            </m:r>
                          </m:e>
                          <m:sub>
                            <m:r>
                              <a:rPr lang="en-US" sz="2200" i="1">
                                <a:latin typeface="Cambria Math" panose="02040503050406030204" pitchFamily="18" charset="0"/>
                              </a:rPr>
                              <m:t>𝑗</m:t>
                            </m:r>
                          </m:sub>
                        </m:sSub>
                      </m:e>
                    </m:nary>
                    <m:r>
                      <a:rPr lang="en-US" sz="2200" i="1">
                        <a:latin typeface="Cambria Math" panose="02040503050406030204" pitchFamily="18" charset="0"/>
                      </a:rPr>
                      <m:t>≥</m:t>
                    </m:r>
                    <m:r>
                      <a:rPr lang="en-US" altLang="zh-CN" sz="2200" b="0" i="1" smtClean="0">
                        <a:latin typeface="Cambria Math" panose="02040503050406030204" pitchFamily="18" charset="0"/>
                      </a:rPr>
                      <m:t>6</m:t>
                    </m:r>
                    <m:r>
                      <a:rPr lang="en-US" sz="2200" b="0" i="1" smtClean="0">
                        <a:latin typeface="Cambria Math" panose="02040503050406030204" pitchFamily="18" charset="0"/>
                      </a:rPr>
                      <m:t>&gt;</m:t>
                    </m:r>
                  </m:oMath>
                </a14:m>
                <a:r>
                  <a:rPr lang="en-US" sz="2200" dirty="0"/>
                  <a:t> </a:t>
                </a:r>
                <a:r>
                  <a:rPr lang="en-US" dirty="0"/>
                  <a:t>threshold whenever weather is </a:t>
                </a:r>
                <a:r>
                  <a:rPr lang="en-US" b="1" dirty="0"/>
                  <a:t>good </a:t>
                </a:r>
                <a:r>
                  <a:rPr lang="en-US" dirty="0"/>
                  <a:t>(</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r>
                      <a:rPr lang="en-US" b="0" i="1" smtClean="0">
                        <a:latin typeface="Cambria Math" panose="02040503050406030204" pitchFamily="18" charset="0"/>
                      </a:rPr>
                      <m:t>1</m:t>
                    </m:r>
                  </m:oMath>
                </a14:m>
                <a:r>
                  <a:rPr lang="en-US" b="1" dirty="0"/>
                  <a:t>)</a:t>
                </a:r>
                <a:endParaRPr lang="en-US" b="1" dirty="0"/>
              </a:p>
              <a:p>
                <a:pPr lvl="1"/>
                <a14:m>
                  <m:oMath xmlns:m="http://schemas.openxmlformats.org/officeDocument/2006/math">
                    <m:nary>
                      <m:naryPr>
                        <m:chr m:val="∑"/>
                        <m:supHide m:val="on"/>
                        <m:ctrlPr>
                          <a:rPr lang="en-US" sz="2200" i="1">
                            <a:latin typeface="Cambria Math" panose="02040503050406030204" pitchFamily="18" charset="0"/>
                          </a:rPr>
                        </m:ctrlPr>
                      </m:naryPr>
                      <m:sub>
                        <m:r>
                          <a:rPr lang="en-US" sz="2200" i="1">
                            <a:latin typeface="Cambria Math" panose="02040503050406030204" pitchFamily="18" charset="0"/>
                          </a:rPr>
                          <m:t>𝑗</m:t>
                        </m:r>
                      </m:sub>
                      <m:sup/>
                      <m:e>
                        <m:sSub>
                          <m:sSubPr>
                            <m:ctrlPr>
                              <a:rPr lang="en-US" sz="2200" i="1">
                                <a:latin typeface="Cambria Math" panose="02040503050406030204" pitchFamily="18" charset="0"/>
                              </a:rPr>
                            </m:ctrlPr>
                          </m:sSubPr>
                          <m:e>
                            <m:r>
                              <a:rPr lang="en-US" sz="2200" i="1">
                                <a:latin typeface="Cambria Math" panose="02040503050406030204" pitchFamily="18" charset="0"/>
                              </a:rPr>
                              <m:t>𝑤</m:t>
                            </m:r>
                          </m:e>
                          <m:sub>
                            <m:r>
                              <a:rPr lang="en-US" sz="2200" i="1">
                                <a:latin typeface="Cambria Math" panose="02040503050406030204" pitchFamily="18" charset="0"/>
                              </a:rPr>
                              <m:t>𝑗</m:t>
                            </m:r>
                          </m:sub>
                        </m:sSub>
                        <m:sSub>
                          <m:sSubPr>
                            <m:ctrlPr>
                              <a:rPr lang="en-US" sz="2200" i="1">
                                <a:latin typeface="Cambria Math" panose="02040503050406030204" pitchFamily="18" charset="0"/>
                              </a:rPr>
                            </m:ctrlPr>
                          </m:sSubPr>
                          <m:e>
                            <m:r>
                              <a:rPr lang="en-US" sz="2200" i="1">
                                <a:latin typeface="Cambria Math" panose="02040503050406030204" pitchFamily="18" charset="0"/>
                              </a:rPr>
                              <m:t>𝑥</m:t>
                            </m:r>
                          </m:e>
                          <m:sub>
                            <m:r>
                              <a:rPr lang="en-US" sz="2200" i="1">
                                <a:latin typeface="Cambria Math" panose="02040503050406030204" pitchFamily="18" charset="0"/>
                              </a:rPr>
                              <m:t>𝑗</m:t>
                            </m:r>
                          </m:sub>
                        </m:sSub>
                        <m:r>
                          <a:rPr lang="en-US" sz="2200" i="1">
                            <a:latin typeface="Cambria Math" panose="02040503050406030204" pitchFamily="18" charset="0"/>
                          </a:rPr>
                          <m:t>≤</m:t>
                        </m:r>
                        <m:r>
                          <a:rPr lang="en-US" altLang="zh-CN" sz="2200" b="0" i="1" smtClean="0">
                            <a:latin typeface="Cambria Math" panose="02040503050406030204" pitchFamily="18" charset="0"/>
                          </a:rPr>
                          <m:t>2</m:t>
                        </m:r>
                        <m:r>
                          <a:rPr lang="en-US" altLang="zh-CN" sz="2200" b="0" i="1" smtClean="0">
                            <a:latin typeface="Cambria Math" panose="02040503050406030204" pitchFamily="18" charset="0"/>
                          </a:rPr>
                          <m:t>+</m:t>
                        </m:r>
                        <m:r>
                          <a:rPr lang="en-US" altLang="zh-CN" sz="2200" b="0" i="1" smtClean="0">
                            <a:latin typeface="Cambria Math" panose="02040503050406030204" pitchFamily="18" charset="0"/>
                          </a:rPr>
                          <m:t>2</m:t>
                        </m:r>
                        <m:r>
                          <a:rPr lang="en-US" altLang="zh-CN" sz="2200" b="0" i="1" smtClean="0">
                            <a:latin typeface="Cambria Math" panose="02040503050406030204" pitchFamily="18" charset="0"/>
                          </a:rPr>
                          <m:t>=</m:t>
                        </m:r>
                        <m:r>
                          <a:rPr lang="en-US" altLang="zh-CN" sz="2200" b="0" i="1" smtClean="0">
                            <a:latin typeface="Cambria Math" panose="02040503050406030204" pitchFamily="18" charset="0"/>
                          </a:rPr>
                          <m:t>4</m:t>
                        </m:r>
                      </m:e>
                    </m:nary>
                    <m:r>
                      <a:rPr lang="en-US" sz="2200" b="0" i="1" smtClean="0">
                        <a:latin typeface="Cambria Math" panose="02040503050406030204" pitchFamily="18" charset="0"/>
                      </a:rPr>
                      <m:t>&lt;</m:t>
                    </m:r>
                  </m:oMath>
                </a14:m>
                <a:r>
                  <a:rPr lang="en-US" dirty="0"/>
                  <a:t> threshold whenever weather is </a:t>
                </a:r>
                <a:r>
                  <a:rPr lang="en-US" b="1" dirty="0"/>
                  <a:t>bad</a:t>
                </a:r>
                <a:r>
                  <a:rPr lang="en-US" dirty="0"/>
                  <a:t>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r>
                      <a:rPr lang="en-US" b="0" i="1" smtClean="0">
                        <a:latin typeface="Cambria Math" panose="02040503050406030204" pitchFamily="18" charset="0"/>
                      </a:rPr>
                      <m:t>0</m:t>
                    </m:r>
                  </m:oMath>
                </a14:m>
                <a:r>
                  <a:rPr lang="en-US" b="1" dirty="0"/>
                  <a:t>)</a:t>
                </a:r>
                <a:endParaRPr lang="en-US" b="1" dirty="0"/>
              </a:p>
              <a:p>
                <a:pPr lvl="1"/>
                <a:endParaRPr lang="en-US" b="1" dirty="0"/>
              </a:p>
            </p:txBody>
          </p:sp>
        </mc:Choice>
        <mc:Fallback>
          <p:sp>
            <p:nvSpPr>
              <p:cNvPr id="2" name="Content Placeholder 1"/>
              <p:cNvSpPr>
                <a:spLocks noRot="1" noChangeAspect="1" noMove="1" noResize="1" noEditPoints="1" noAdjustHandles="1" noChangeArrowheads="1" noChangeShapeType="1" noTextEdit="1"/>
              </p:cNvSpPr>
              <p:nvPr>
                <p:ph idx="1"/>
              </p:nvPr>
            </p:nvSpPr>
            <p:spPr>
              <a:xfrm>
                <a:off x="208344" y="1000125"/>
                <a:ext cx="8821356" cy="5476875"/>
              </a:xfrm>
              <a:blipFill rotWithShape="1">
                <a:blip r:embed="rId1"/>
                <a:stretch>
                  <a:fillRect l="-1" t="-858" r="7" b="-8696"/>
                </a:stretch>
              </a:blipFill>
            </p:spPr>
            <p:txBody>
              <a:bodyPr/>
              <a:lstStyle/>
              <a:p>
                <a:r>
                  <a:rPr lang="en-US" altLang="en-US">
                    <a:noFill/>
                  </a:rPr>
                  <a:t> </a:t>
                </a:r>
              </a:p>
            </p:txBody>
          </p:sp>
        </mc:Fallback>
      </mc:AlternateContent>
      <p:sp>
        <p:nvSpPr>
          <p:cNvPr id="4" name="TextBox 3"/>
          <p:cNvSpPr txBox="1"/>
          <p:nvPr/>
        </p:nvSpPr>
        <p:spPr>
          <a:xfrm>
            <a:off x="3084490" y="3865636"/>
            <a:ext cx="5492839" cy="1015663"/>
          </a:xfrm>
          <a:prstGeom prst="rect">
            <a:avLst/>
          </a:prstGeom>
          <a:noFill/>
        </p:spPr>
        <p:txBody>
          <a:bodyPr wrap="square">
            <a:spAutoFit/>
          </a:bodyPr>
          <a:lstStyle/>
          <a:p>
            <a:r>
              <a:rPr lang="en-US" sz="2000" dirty="0"/>
              <a:t>The large value for w_1 indicates that the weather matters a lo</a:t>
            </a:r>
            <a:r>
              <a:rPr lang="en-US" sz="2000" baseline="0" dirty="0"/>
              <a:t>t more than whether bf or gf attend or nearness of public transit</a:t>
            </a:r>
            <a:endParaRPr lang="en-US" sz="20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208344" y="1000125"/>
                <a:ext cx="8821356" cy="5476875"/>
              </a:xfrm>
            </p:spPr>
            <p:txBody>
              <a:bodyPr>
                <a:normAutofit fontScale="92500"/>
              </a:bodyPr>
              <a:lstStyle/>
              <a:p>
                <a:r>
                  <a:rPr lang="en-US" dirty="0"/>
                  <a:t>Example: Decide whether to attend a cheese festival</a:t>
                </a:r>
                <a:endParaRPr lang="en-US" dirty="0"/>
              </a:p>
              <a:p>
                <a:r>
                  <a:rPr lang="en-US" dirty="0"/>
                  <a:t>Three factors:</a:t>
                </a:r>
                <a:endParaRPr lang="en-US" dirty="0"/>
              </a:p>
              <a:p>
                <a:pPr marL="914400" lvl="1" indent="-457200">
                  <a:buFont typeface="+mj-lt"/>
                  <a:buAutoNum type="arabicPeriod"/>
                </a:pPr>
                <a:r>
                  <a:rPr lang="en-US" dirty="0"/>
                  <a:t>Is the weather good?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a14:m>
                <a:endParaRPr lang="en-US" dirty="0"/>
              </a:p>
              <a:p>
                <a:pPr marL="914400" lvl="1" indent="-457200">
                  <a:buFont typeface="+mj-lt"/>
                  <a:buAutoNum type="arabicPeriod"/>
                </a:pPr>
                <a:r>
                  <a:rPr lang="en-US" dirty="0"/>
                  <a:t>Does your friend want to accompany you?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oMath>
                </a14:m>
                <a:endParaRPr lang="en-US" dirty="0"/>
              </a:p>
              <a:p>
                <a:pPr marL="914400" lvl="1" indent="-457200">
                  <a:buFont typeface="+mj-lt"/>
                  <a:buAutoNum type="arabicPeriod"/>
                </a:pPr>
                <a:r>
                  <a:rPr lang="en-US" dirty="0"/>
                  <a:t>Is the festival near public transit? (you don’t own a car)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oMath>
                </a14:m>
                <a:endParaRPr lang="en-US" dirty="0"/>
              </a:p>
              <a:p>
                <a:r>
                  <a:rPr lang="en-US" b="1" dirty="0"/>
                  <a:t>Case 2</a:t>
                </a:r>
                <a:r>
                  <a:rPr lang="en-US" dirty="0"/>
                  <a:t>: Love cheese but don’t hate bad weather as much</a:t>
                </a:r>
                <a:endParaRPr lang="en-US" dirty="0"/>
              </a:p>
              <a:p>
                <a:pPr lvl="1"/>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1</m:t>
                        </m:r>
                      </m:sub>
                    </m:sSub>
                    <m:r>
                      <a:rPr lang="en-US" b="0" i="1" smtClean="0">
                        <a:latin typeface="Cambria Math" panose="02040503050406030204" pitchFamily="18" charset="0"/>
                      </a:rPr>
                      <m:t>=</m:t>
                    </m:r>
                    <m:r>
                      <a:rPr lang="en-US" b="0" i="1" smtClean="0">
                        <a:latin typeface="Cambria Math" panose="02040503050406030204" pitchFamily="18" charset="0"/>
                      </a:rPr>
                      <m:t>6</m:t>
                    </m:r>
                  </m:oMath>
                </a14:m>
                <a:endParaRPr lang="en-US" dirty="0"/>
              </a:p>
              <a:p>
                <a:pPr lvl="1"/>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2</m:t>
                        </m:r>
                      </m:sub>
                    </m:sSub>
                    <m:r>
                      <a:rPr lang="en-US" b="0" i="1" smtClean="0">
                        <a:latin typeface="Cambria Math" panose="02040503050406030204" pitchFamily="18" charset="0"/>
                      </a:rPr>
                      <m:t>=</m:t>
                    </m:r>
                    <m:r>
                      <a:rPr lang="en-US" b="0" i="1" smtClean="0">
                        <a:latin typeface="Cambria Math" panose="02040503050406030204" pitchFamily="18" charset="0"/>
                      </a:rPr>
                      <m:t>2</m:t>
                    </m:r>
                  </m:oMath>
                </a14:m>
                <a:endParaRPr lang="en-US" dirty="0"/>
              </a:p>
              <a:p>
                <a:pPr lvl="1"/>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3</m:t>
                        </m:r>
                      </m:sub>
                    </m:sSub>
                    <m:r>
                      <a:rPr lang="en-US" b="0" i="1" smtClean="0">
                        <a:latin typeface="Cambria Math" panose="02040503050406030204" pitchFamily="18" charset="0"/>
                      </a:rPr>
                      <m:t>=</m:t>
                    </m:r>
                    <m:r>
                      <a:rPr lang="en-US" b="0" i="1" smtClean="0">
                        <a:latin typeface="Cambria Math" panose="02040503050406030204" pitchFamily="18" charset="0"/>
                      </a:rPr>
                      <m:t>2</m:t>
                    </m:r>
                  </m:oMath>
                </a14:m>
                <a:endParaRPr lang="en-US" dirty="0"/>
              </a:p>
              <a:p>
                <a:pPr lvl="1"/>
                <a:r>
                  <a:rPr lang="en-US" dirty="0">
                    <a:solidFill>
                      <a:srgbClr val="FF0000"/>
                    </a:solidFill>
                  </a:rPr>
                  <a:t>Threshold</a:t>
                </a:r>
                <a14:m>
                  <m:oMath xmlns:m="http://schemas.openxmlformats.org/officeDocument/2006/math">
                    <m:r>
                      <a:rPr lang="en-US" b="0" i="1" smtClean="0">
                        <a:solidFill>
                          <a:srgbClr val="FF0000"/>
                        </a:solidFill>
                        <a:latin typeface="Cambria Math" panose="02040503050406030204" pitchFamily="18" charset="0"/>
                      </a:rPr>
                      <m:t>=</m:t>
                    </m:r>
                    <m:r>
                      <a:rPr lang="en-US" b="0" i="1" smtClean="0">
                        <a:solidFill>
                          <a:srgbClr val="FF0000"/>
                        </a:solidFill>
                        <a:latin typeface="Cambria Math" panose="02040503050406030204" pitchFamily="18" charset="0"/>
                      </a:rPr>
                      <m:t>3</m:t>
                    </m:r>
                  </m:oMath>
                </a14:m>
                <a:endParaRPr lang="en-US" dirty="0">
                  <a:solidFill>
                    <a:srgbClr val="FF0000"/>
                  </a:solidFill>
                </a:endParaRPr>
              </a:p>
              <a:p>
                <a:pPr lvl="1"/>
                <a14:m>
                  <m:oMath xmlns:m="http://schemas.openxmlformats.org/officeDocument/2006/math">
                    <m:nary>
                      <m:naryPr>
                        <m:chr m:val="∑"/>
                        <m:supHide m:val="on"/>
                        <m:ctrlPr>
                          <a:rPr lang="en-US" i="1">
                            <a:latin typeface="Cambria Math" panose="02040503050406030204" pitchFamily="18" charset="0"/>
                          </a:rPr>
                        </m:ctrlPr>
                      </m:naryPr>
                      <m:sub>
                        <m:r>
                          <a:rPr lang="en-US" i="1">
                            <a:latin typeface="Cambria Math" panose="02040503050406030204" pitchFamily="18" charset="0"/>
                          </a:rPr>
                          <m:t>𝑗</m:t>
                        </m:r>
                      </m:sub>
                      <m:sup/>
                      <m:e>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𝑗</m:t>
                            </m:r>
                          </m:sub>
                        </m:s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𝑗</m:t>
                            </m:r>
                          </m:sub>
                        </m:sSub>
                      </m:e>
                    </m:nary>
                    <m:r>
                      <a:rPr lang="en-US" b="0" i="1" smtClean="0">
                        <a:latin typeface="Cambria Math" panose="02040503050406030204" pitchFamily="18" charset="0"/>
                      </a:rPr>
                      <m:t>&gt;</m:t>
                    </m:r>
                  </m:oMath>
                </a14:m>
                <a:r>
                  <a:rPr lang="en-US" dirty="0"/>
                  <a:t> threshold whenever weather is </a:t>
                </a:r>
                <a:r>
                  <a:rPr lang="en-US" b="1" dirty="0"/>
                  <a:t>good</a:t>
                </a:r>
                <a:r>
                  <a:rPr lang="en-US" dirty="0"/>
                  <a:t>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r>
                      <a:rPr lang="en-US" b="0" i="1" smtClean="0">
                        <a:latin typeface="Cambria Math" panose="02040503050406030204" pitchFamily="18" charset="0"/>
                      </a:rPr>
                      <m:t>1</m:t>
                    </m:r>
                  </m:oMath>
                </a14:m>
                <a:r>
                  <a:rPr lang="en-US" dirty="0"/>
                  <a:t>) </a:t>
                </a:r>
                <a:r>
                  <a:rPr lang="en-US" i="1" dirty="0"/>
                  <a:t>or</a:t>
                </a:r>
                <a:r>
                  <a:rPr lang="en-US" dirty="0"/>
                  <a:t> friend will go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m:t>
                    </m:r>
                    <m:r>
                      <a:rPr lang="en-US" b="0" i="1" smtClean="0">
                        <a:latin typeface="Cambria Math" panose="02040503050406030204" pitchFamily="18" charset="0"/>
                      </a:rPr>
                      <m:t>1</m:t>
                    </m:r>
                  </m:oMath>
                </a14:m>
                <a:r>
                  <a:rPr lang="en-US" dirty="0"/>
                  <a:t>) </a:t>
                </a:r>
                <a:r>
                  <a:rPr lang="en-US" i="1" dirty="0"/>
                  <a:t>and</a:t>
                </a:r>
                <a:r>
                  <a:rPr lang="en-US" dirty="0"/>
                  <a:t> when the festival is near public transit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3</m:t>
                        </m:r>
                      </m:sub>
                    </m:sSub>
                    <m:r>
                      <a:rPr lang="en-US" i="1">
                        <a:latin typeface="Cambria Math" panose="02040503050406030204" pitchFamily="18" charset="0"/>
                      </a:rPr>
                      <m:t>=</m:t>
                    </m:r>
                    <m:r>
                      <a:rPr lang="en-US" i="1">
                        <a:latin typeface="Cambria Math" panose="02040503050406030204" pitchFamily="18" charset="0"/>
                      </a:rPr>
                      <m:t>1</m:t>
                    </m:r>
                  </m:oMath>
                </a14:m>
                <a:r>
                  <a:rPr lang="en-US" dirty="0"/>
                  <a:t>)</a:t>
                </a:r>
                <a:endParaRPr lang="en-US" b="1" dirty="0"/>
              </a:p>
              <a:p>
                <a:pPr lvl="1"/>
                <a:endParaRPr lang="en-US" b="1" dirty="0"/>
              </a:p>
            </p:txBody>
          </p:sp>
        </mc:Choice>
        <mc:Fallback>
          <p:sp>
            <p:nvSpPr>
              <p:cNvPr id="2" name="Content Placeholder 1"/>
              <p:cNvSpPr>
                <a:spLocks noRot="1" noChangeAspect="1" noMove="1" noResize="1" noEditPoints="1" noAdjustHandles="1" noChangeArrowheads="1" noChangeShapeType="1" noTextEdit="1"/>
              </p:cNvSpPr>
              <p:nvPr>
                <p:ph idx="1"/>
              </p:nvPr>
            </p:nvSpPr>
            <p:spPr>
              <a:xfrm>
                <a:off x="208344" y="1000125"/>
                <a:ext cx="8821356" cy="5476875"/>
              </a:xfrm>
              <a:blipFill rotWithShape="1">
                <a:blip r:embed="rId1"/>
                <a:stretch>
                  <a:fillRect l="-1" t="-151" r="7" b="-12232"/>
                </a:stretch>
              </a:blipFill>
            </p:spPr>
            <p:txBody>
              <a:bodyPr/>
              <a:lstStyle/>
              <a:p>
                <a:r>
                  <a:rPr lang="en-US" altLang="en-US">
                    <a:noFill/>
                  </a:rPr>
                  <a:t> </a:t>
                </a:r>
              </a:p>
            </p:txBody>
          </p:sp>
        </mc:Fallback>
      </mc:AlternateContent>
      <p:sp>
        <p:nvSpPr>
          <p:cNvPr id="4" name="TextBox 3"/>
          <p:cNvSpPr txBox="1"/>
          <p:nvPr/>
        </p:nvSpPr>
        <p:spPr>
          <a:xfrm>
            <a:off x="2830133" y="4126485"/>
            <a:ext cx="4578438" cy="646331"/>
          </a:xfrm>
          <a:prstGeom prst="rect">
            <a:avLst/>
          </a:prstGeom>
          <a:noFill/>
        </p:spPr>
        <p:txBody>
          <a:bodyPr wrap="square">
            <a:spAutoFit/>
          </a:bodyPr>
          <a:lstStyle/>
          <a:p>
            <a:r>
              <a:rPr lang="en-US" dirty="0">
                <a:solidFill>
                  <a:srgbClr val="FF0000"/>
                </a:solidFill>
              </a:rPr>
              <a:t>Dropping the threshold</a:t>
            </a:r>
            <a:r>
              <a:rPr lang="en-US" baseline="0" dirty="0">
                <a:solidFill>
                  <a:srgbClr val="FF0000"/>
                </a:solidFill>
              </a:rPr>
              <a:t> means you’re more willing to go to the festival</a:t>
            </a:r>
            <a:endParaRPr lang="en-US" dirty="0">
              <a:solidFill>
                <a:srgbClr val="FF0000"/>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r>
              <a:rPr lang="en-US" dirty="0"/>
              <a:t>Neural networks are collections of individual neurons or nodes that multiple input values by weights and apply a non-linearity</a:t>
            </a:r>
            <a:endParaRPr lang="en-US" dirty="0"/>
          </a:p>
          <a:p>
            <a:endParaRPr lang="en-US" dirty="0"/>
          </a:p>
          <a:p>
            <a:r>
              <a:rPr lang="en-US" dirty="0"/>
              <a:t>Layers of nodes allow for increased complexity of calculations (</a:t>
            </a:r>
            <a:r>
              <a:rPr lang="en-US" dirty="0">
                <a:highlight>
                  <a:srgbClr val="FFFF00"/>
                </a:highlight>
              </a:rPr>
              <a:t>functions of functions</a:t>
            </a:r>
            <a:r>
              <a:rPr lang="en-US" dirty="0"/>
              <a:t>)</a:t>
            </a:r>
            <a:endParaRPr lang="en-US" dirty="0"/>
          </a:p>
          <a:p>
            <a:endParaRPr lang="en-US" dirty="0"/>
          </a:p>
          <a:p>
            <a:r>
              <a:rPr lang="en-US" dirty="0"/>
              <a:t>Neural networks can theoretically approximate any function (given appropriate size)</a:t>
            </a:r>
            <a:endParaRPr lang="en-US" dirty="0"/>
          </a:p>
          <a:p>
            <a:endParaRPr lang="en-US" dirty="0"/>
          </a:p>
          <a:p>
            <a:r>
              <a:rPr lang="en-US" dirty="0"/>
              <a:t>Creative design of network architecture admits many practical applications across domains</a:t>
            </a:r>
            <a:endParaRPr lang="en-US" dirty="0"/>
          </a:p>
        </p:txBody>
      </p:sp>
      <p:sp>
        <p:nvSpPr>
          <p:cNvPr id="3" name="Title 2"/>
          <p:cNvSpPr>
            <a:spLocks noGrp="1"/>
          </p:cNvSpPr>
          <p:nvPr>
            <p:ph type="title"/>
          </p:nvPr>
        </p:nvSpPr>
        <p:spPr/>
        <p:txBody>
          <a:bodyPr/>
          <a:lstStyle/>
          <a:p>
            <a:r>
              <a:rPr lang="en-US" dirty="0"/>
              <a:t>Summary so far</a:t>
            </a:r>
            <a:endParaRPr 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2400" dirty="0"/>
              <a:t>A single perceptron is pretty simple</a:t>
            </a:r>
            <a:endParaRPr lang="en-US" sz="2400" dirty="0"/>
          </a:p>
          <a:p>
            <a:r>
              <a:rPr lang="en-US" sz="2400" dirty="0"/>
              <a:t>A complex network of </a:t>
            </a:r>
            <a:r>
              <a:rPr lang="en-US" sz="2400" dirty="0" err="1"/>
              <a:t>perceptrons</a:t>
            </a:r>
            <a:r>
              <a:rPr lang="en-US" sz="2400" dirty="0"/>
              <a:t> can make subtle decisions</a:t>
            </a:r>
            <a:endParaRPr lang="en-US" sz="2400" dirty="0"/>
          </a:p>
        </p:txBody>
      </p:sp>
      <p:sp>
        <p:nvSpPr>
          <p:cNvPr id="3" name="Title 2"/>
          <p:cNvSpPr>
            <a:spLocks noGrp="1"/>
          </p:cNvSpPr>
          <p:nvPr>
            <p:ph type="title"/>
          </p:nvPr>
        </p:nvSpPr>
        <p:spPr/>
        <p:txBody>
          <a:bodyPr/>
          <a:lstStyle/>
          <a:p>
            <a:r>
              <a:rPr lang="en-US" dirty="0"/>
              <a:t>The multilayer perceptron (MLP)</a:t>
            </a:r>
            <a:endParaRPr lang="en-US" dirty="0"/>
          </a:p>
        </p:txBody>
      </p:sp>
      <p:grpSp>
        <p:nvGrpSpPr>
          <p:cNvPr id="5" name="Group 4"/>
          <p:cNvGrpSpPr/>
          <p:nvPr/>
        </p:nvGrpSpPr>
        <p:grpSpPr>
          <a:xfrm>
            <a:off x="5407475" y="2445545"/>
            <a:ext cx="6473806" cy="3037592"/>
            <a:chOff x="1328796" y="2630486"/>
            <a:chExt cx="6577665" cy="3216494"/>
          </a:xfrm>
        </p:grpSpPr>
        <p:pic>
          <p:nvPicPr>
            <p:cNvPr id="11266" name="Picture 2" descr="http://neuralnetworksanddeeplearning.com/images/tikz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328796" y="2630486"/>
              <a:ext cx="6577665" cy="257016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943225" y="4972050"/>
              <a:ext cx="762000" cy="646331"/>
            </a:xfrm>
            <a:prstGeom prst="rect">
              <a:avLst/>
            </a:prstGeom>
            <a:noFill/>
          </p:spPr>
          <p:txBody>
            <a:bodyPr wrap="square" rtlCol="0">
              <a:spAutoFit/>
            </a:bodyPr>
            <a:lstStyle/>
            <a:p>
              <a:pPr algn="ctr"/>
              <a:r>
                <a:rPr lang="en-US" dirty="0"/>
                <a:t>First Layer</a:t>
              </a:r>
              <a:endParaRPr lang="en-US" dirty="0"/>
            </a:p>
          </p:txBody>
        </p:sp>
        <p:sp>
          <p:nvSpPr>
            <p:cNvPr id="6" name="TextBox 5"/>
            <p:cNvSpPr txBox="1"/>
            <p:nvPr/>
          </p:nvSpPr>
          <p:spPr>
            <a:xfrm>
              <a:off x="4276724" y="5200649"/>
              <a:ext cx="885825" cy="646331"/>
            </a:xfrm>
            <a:prstGeom prst="rect">
              <a:avLst/>
            </a:prstGeom>
            <a:noFill/>
          </p:spPr>
          <p:txBody>
            <a:bodyPr wrap="square" rtlCol="0">
              <a:spAutoFit/>
            </a:bodyPr>
            <a:lstStyle/>
            <a:p>
              <a:pPr algn="ctr"/>
              <a:r>
                <a:rPr lang="en-US" dirty="0"/>
                <a:t>Second Layer</a:t>
              </a:r>
              <a:endParaRPr lang="en-US" dirty="0"/>
            </a:p>
          </p:txBody>
        </p:sp>
      </p:grpSp>
      <p:sp>
        <p:nvSpPr>
          <p:cNvPr id="8" name="TextBox 7"/>
          <p:cNvSpPr txBox="1"/>
          <p:nvPr/>
        </p:nvSpPr>
        <p:spPr>
          <a:xfrm>
            <a:off x="7173797" y="6306532"/>
            <a:ext cx="1470581" cy="338554"/>
          </a:xfrm>
          <a:prstGeom prst="rect">
            <a:avLst/>
          </a:prstGeom>
          <a:noFill/>
        </p:spPr>
        <p:txBody>
          <a:bodyPr wrap="square" rtlCol="0">
            <a:spAutoFit/>
          </a:bodyPr>
          <a:lstStyle/>
          <a:p>
            <a:r>
              <a:rPr lang="en-US" sz="1600" dirty="0"/>
              <a:t>Nielsen, 2015</a:t>
            </a:r>
            <a:endParaRPr lang="en-US" sz="1600" dirty="0"/>
          </a:p>
        </p:txBody>
      </p:sp>
      <p:sp>
        <p:nvSpPr>
          <p:cNvPr id="10" name="TextBox 9"/>
          <p:cNvSpPr txBox="1"/>
          <p:nvPr/>
        </p:nvSpPr>
        <p:spPr>
          <a:xfrm>
            <a:off x="346120" y="2054838"/>
            <a:ext cx="5848618" cy="5632311"/>
          </a:xfrm>
          <a:prstGeom prst="rect">
            <a:avLst/>
          </a:prstGeom>
          <a:noFill/>
        </p:spPr>
        <p:txBody>
          <a:bodyPr wrap="square">
            <a:spAutoFit/>
          </a:bodyPr>
          <a:lstStyle/>
          <a:p>
            <a:pPr marL="342900" indent="-342900">
              <a:buFont typeface="Arial" panose="020B0604020202020204" pitchFamily="34" charset="0"/>
              <a:buChar char="•"/>
            </a:pPr>
            <a:r>
              <a:rPr lang="en-US" sz="2000" b="0" i="0" kern="1200" dirty="0">
                <a:solidFill>
                  <a:schemeClr val="tx1"/>
                </a:solidFill>
                <a:effectLst/>
                <a:latin typeface="+mn-lt"/>
                <a:ea typeface="+mn-ea"/>
                <a:cs typeface="+mn-cs"/>
              </a:rPr>
              <a:t>In this network, the first column of </a:t>
            </a:r>
            <a:r>
              <a:rPr lang="en-US" sz="2000" b="0" i="0" kern="1200" dirty="0" err="1">
                <a:solidFill>
                  <a:schemeClr val="tx1"/>
                </a:solidFill>
                <a:effectLst/>
                <a:latin typeface="+mn-lt"/>
                <a:ea typeface="+mn-ea"/>
                <a:cs typeface="+mn-cs"/>
              </a:rPr>
              <a:t>perceptrons</a:t>
            </a:r>
            <a:r>
              <a:rPr lang="en-US" sz="2000" b="0" i="0" kern="1200" dirty="0">
                <a:solidFill>
                  <a:schemeClr val="tx1"/>
                </a:solidFill>
                <a:effectLst/>
                <a:latin typeface="+mn-lt"/>
                <a:ea typeface="+mn-ea"/>
                <a:cs typeface="+mn-cs"/>
              </a:rPr>
              <a:t> - what we'll call the </a:t>
            </a:r>
            <a:r>
              <a:rPr lang="en-US" sz="2000" b="0" i="0" kern="1200" dirty="0">
                <a:solidFill>
                  <a:schemeClr val="tx1"/>
                </a:solidFill>
                <a:effectLst/>
                <a:highlight>
                  <a:srgbClr val="FFFF00"/>
                </a:highlight>
                <a:latin typeface="+mn-lt"/>
                <a:ea typeface="+mn-ea"/>
                <a:cs typeface="+mn-cs"/>
              </a:rPr>
              <a:t>first </a:t>
            </a:r>
            <a:r>
              <a:rPr lang="en-US" sz="2000" b="0" i="1" kern="1200" dirty="0">
                <a:solidFill>
                  <a:schemeClr val="tx1"/>
                </a:solidFill>
                <a:effectLst/>
                <a:highlight>
                  <a:srgbClr val="FFFF00"/>
                </a:highlight>
                <a:latin typeface="+mn-lt"/>
                <a:ea typeface="+mn-ea"/>
                <a:cs typeface="+mn-cs"/>
              </a:rPr>
              <a:t>layer</a:t>
            </a:r>
            <a:r>
              <a:rPr lang="en-US" sz="2000" b="0" i="0" kern="1200" dirty="0">
                <a:solidFill>
                  <a:schemeClr val="tx1"/>
                </a:solidFill>
                <a:effectLst/>
                <a:highlight>
                  <a:srgbClr val="FFFF00"/>
                </a:highlight>
                <a:latin typeface="+mn-lt"/>
                <a:ea typeface="+mn-ea"/>
                <a:cs typeface="+mn-cs"/>
              </a:rPr>
              <a:t> of </a:t>
            </a:r>
            <a:r>
              <a:rPr lang="en-US" sz="2000" b="0" i="0" kern="1200" dirty="0" err="1">
                <a:solidFill>
                  <a:schemeClr val="tx1"/>
                </a:solidFill>
                <a:effectLst/>
                <a:highlight>
                  <a:srgbClr val="FFFF00"/>
                </a:highlight>
                <a:latin typeface="+mn-lt"/>
                <a:ea typeface="+mn-ea"/>
                <a:cs typeface="+mn-cs"/>
              </a:rPr>
              <a:t>perceptrons</a:t>
            </a:r>
            <a:r>
              <a:rPr lang="en-US" sz="2000" b="0" i="0" kern="1200" dirty="0">
                <a:solidFill>
                  <a:schemeClr val="tx1"/>
                </a:solidFill>
                <a:effectLst/>
                <a:highlight>
                  <a:srgbClr val="FFFF00"/>
                </a:highlight>
                <a:latin typeface="+mn-lt"/>
                <a:ea typeface="+mn-ea"/>
                <a:cs typeface="+mn-cs"/>
              </a:rPr>
              <a:t> </a:t>
            </a:r>
            <a:r>
              <a:rPr lang="en-US" sz="2000" b="0" i="0" kern="1200" dirty="0">
                <a:solidFill>
                  <a:schemeClr val="tx1"/>
                </a:solidFill>
                <a:effectLst/>
                <a:latin typeface="+mn-lt"/>
                <a:ea typeface="+mn-ea"/>
                <a:cs typeface="+mn-cs"/>
              </a:rPr>
              <a:t>- is making three very simple decisions, by weighing the input evidence. </a:t>
            </a:r>
            <a:endParaRPr lang="en-US" sz="2000" b="0" i="0" kern="1200" dirty="0">
              <a:solidFill>
                <a:schemeClr val="tx1"/>
              </a:solidFill>
              <a:effectLst/>
              <a:latin typeface="+mn-lt"/>
              <a:ea typeface="+mn-ea"/>
              <a:cs typeface="+mn-cs"/>
            </a:endParaRPr>
          </a:p>
          <a:p>
            <a:pPr marL="342900" indent="-342900">
              <a:buFont typeface="Arial" panose="020B0604020202020204" pitchFamily="34" charset="0"/>
              <a:buChar char="•"/>
            </a:pPr>
            <a:r>
              <a:rPr lang="en-US" sz="2000" b="0" i="0" kern="1200" dirty="0">
                <a:solidFill>
                  <a:schemeClr val="tx1"/>
                </a:solidFill>
                <a:effectLst/>
                <a:latin typeface="+mn-lt"/>
                <a:ea typeface="+mn-ea"/>
                <a:cs typeface="+mn-cs"/>
              </a:rPr>
              <a:t>What about the </a:t>
            </a:r>
            <a:r>
              <a:rPr lang="en-US" sz="2000" b="0" i="0" kern="1200" dirty="0" err="1">
                <a:solidFill>
                  <a:schemeClr val="tx1"/>
                </a:solidFill>
                <a:effectLst/>
                <a:highlight>
                  <a:srgbClr val="FFFF00"/>
                </a:highlight>
                <a:latin typeface="+mn-lt"/>
                <a:ea typeface="+mn-ea"/>
                <a:cs typeface="+mn-cs"/>
              </a:rPr>
              <a:t>perceptrons</a:t>
            </a:r>
            <a:r>
              <a:rPr lang="en-US" sz="2000" b="0" i="0" kern="1200" dirty="0">
                <a:solidFill>
                  <a:schemeClr val="tx1"/>
                </a:solidFill>
                <a:effectLst/>
                <a:highlight>
                  <a:srgbClr val="FFFF00"/>
                </a:highlight>
                <a:latin typeface="+mn-lt"/>
                <a:ea typeface="+mn-ea"/>
                <a:cs typeface="+mn-cs"/>
              </a:rPr>
              <a:t> in the second layer</a:t>
            </a:r>
            <a:r>
              <a:rPr lang="en-US" sz="2000" b="0" i="0" kern="1200" dirty="0">
                <a:solidFill>
                  <a:schemeClr val="tx1"/>
                </a:solidFill>
                <a:effectLst/>
                <a:latin typeface="+mn-lt"/>
                <a:ea typeface="+mn-ea"/>
                <a:cs typeface="+mn-cs"/>
              </a:rPr>
              <a:t>? Each of those </a:t>
            </a:r>
            <a:r>
              <a:rPr lang="en-US" sz="2000" b="0" i="0" kern="1200" dirty="0" err="1">
                <a:solidFill>
                  <a:schemeClr val="tx1"/>
                </a:solidFill>
                <a:effectLst/>
                <a:latin typeface="+mn-lt"/>
                <a:ea typeface="+mn-ea"/>
                <a:cs typeface="+mn-cs"/>
              </a:rPr>
              <a:t>perceptrons</a:t>
            </a:r>
            <a:r>
              <a:rPr lang="en-US" sz="2000" b="0" i="0" kern="1200" dirty="0">
                <a:solidFill>
                  <a:schemeClr val="tx1"/>
                </a:solidFill>
                <a:effectLst/>
                <a:latin typeface="+mn-lt"/>
                <a:ea typeface="+mn-ea"/>
                <a:cs typeface="+mn-cs"/>
              </a:rPr>
              <a:t> is making a decision by weighing up the results from the first layer of decision-making. In this way a perceptron in the second layer can make a decision at </a:t>
            </a:r>
            <a:r>
              <a:rPr lang="en-US" sz="2000" b="0" i="0" kern="1200" dirty="0">
                <a:solidFill>
                  <a:schemeClr val="tx1"/>
                </a:solidFill>
                <a:effectLst/>
                <a:highlight>
                  <a:srgbClr val="FFFF00"/>
                </a:highlight>
                <a:latin typeface="+mn-lt"/>
                <a:ea typeface="+mn-ea"/>
                <a:cs typeface="+mn-cs"/>
              </a:rPr>
              <a:t>a more complex and abstract level</a:t>
            </a:r>
            <a:r>
              <a:rPr lang="en-US" sz="2000" b="0" i="0" kern="1200" dirty="0">
                <a:solidFill>
                  <a:schemeClr val="tx1"/>
                </a:solidFill>
                <a:effectLst/>
                <a:latin typeface="+mn-lt"/>
                <a:ea typeface="+mn-ea"/>
                <a:cs typeface="+mn-cs"/>
              </a:rPr>
              <a:t> than </a:t>
            </a:r>
            <a:r>
              <a:rPr lang="en-US" sz="2000" b="0" i="0" kern="1200" dirty="0" err="1">
                <a:solidFill>
                  <a:schemeClr val="tx1"/>
                </a:solidFill>
                <a:effectLst/>
                <a:latin typeface="+mn-lt"/>
                <a:ea typeface="+mn-ea"/>
                <a:cs typeface="+mn-cs"/>
              </a:rPr>
              <a:t>perceptrons</a:t>
            </a:r>
            <a:r>
              <a:rPr lang="en-US" sz="2000" b="0" i="0" kern="1200" dirty="0">
                <a:solidFill>
                  <a:schemeClr val="tx1"/>
                </a:solidFill>
                <a:effectLst/>
                <a:latin typeface="+mn-lt"/>
                <a:ea typeface="+mn-ea"/>
                <a:cs typeface="+mn-cs"/>
              </a:rPr>
              <a:t> in the first layer. </a:t>
            </a:r>
            <a:endParaRPr lang="en-US" sz="2000" b="0" i="0" kern="1200" dirty="0">
              <a:solidFill>
                <a:schemeClr val="tx1"/>
              </a:solidFill>
              <a:effectLst/>
              <a:latin typeface="+mn-lt"/>
              <a:ea typeface="+mn-ea"/>
              <a:cs typeface="+mn-cs"/>
            </a:endParaRPr>
          </a:p>
          <a:p>
            <a:pPr marL="342900" indent="-342900">
              <a:buFont typeface="Arial" panose="020B0604020202020204" pitchFamily="34" charset="0"/>
              <a:buChar char="•"/>
            </a:pPr>
            <a:r>
              <a:rPr lang="en-US" sz="2000" b="0" i="0" kern="1200" dirty="0">
                <a:solidFill>
                  <a:schemeClr val="tx1"/>
                </a:solidFill>
                <a:effectLst/>
                <a:latin typeface="+mn-lt"/>
                <a:ea typeface="+mn-ea"/>
                <a:cs typeface="+mn-cs"/>
              </a:rPr>
              <a:t>And even more complex decisions can be made by the </a:t>
            </a:r>
            <a:r>
              <a:rPr lang="en-US" sz="2000" b="0" i="0" kern="1200" dirty="0">
                <a:solidFill>
                  <a:schemeClr val="tx1"/>
                </a:solidFill>
                <a:effectLst/>
                <a:highlight>
                  <a:srgbClr val="FFFF00"/>
                </a:highlight>
                <a:latin typeface="+mn-lt"/>
                <a:ea typeface="+mn-ea"/>
                <a:cs typeface="+mn-cs"/>
              </a:rPr>
              <a:t>perceptron in the third layer</a:t>
            </a:r>
            <a:r>
              <a:rPr lang="en-US" sz="2000" b="0" i="0" kern="1200" dirty="0">
                <a:solidFill>
                  <a:schemeClr val="tx1"/>
                </a:solidFill>
                <a:effectLst/>
                <a:latin typeface="+mn-lt"/>
                <a:ea typeface="+mn-ea"/>
                <a:cs typeface="+mn-cs"/>
              </a:rPr>
              <a:t>. </a:t>
            </a:r>
            <a:endParaRPr lang="en-US" sz="2000" b="0" i="0" kern="1200" dirty="0">
              <a:solidFill>
                <a:schemeClr val="tx1"/>
              </a:solidFill>
              <a:effectLst/>
              <a:latin typeface="+mn-lt"/>
              <a:ea typeface="+mn-ea"/>
              <a:cs typeface="+mn-cs"/>
            </a:endParaRPr>
          </a:p>
          <a:p>
            <a:pPr marL="342900" indent="-342900">
              <a:buFont typeface="Arial" panose="020B0604020202020204" pitchFamily="34" charset="0"/>
              <a:buChar char="•"/>
            </a:pPr>
            <a:r>
              <a:rPr lang="en-US" sz="2000" b="0" i="0" kern="1200" dirty="0">
                <a:solidFill>
                  <a:schemeClr val="tx1"/>
                </a:solidFill>
                <a:effectLst/>
                <a:latin typeface="+mn-lt"/>
                <a:ea typeface="+mn-ea"/>
                <a:cs typeface="+mn-cs"/>
              </a:rPr>
              <a:t>In this way, a many-layer network of </a:t>
            </a:r>
            <a:r>
              <a:rPr lang="en-US" sz="2000" b="0" i="0" kern="1200" dirty="0" err="1">
                <a:solidFill>
                  <a:schemeClr val="tx1"/>
                </a:solidFill>
                <a:effectLst/>
                <a:latin typeface="+mn-lt"/>
                <a:ea typeface="+mn-ea"/>
                <a:cs typeface="+mn-cs"/>
              </a:rPr>
              <a:t>perceptrons</a:t>
            </a:r>
            <a:r>
              <a:rPr lang="en-US" sz="2000" b="0" i="0" kern="1200" dirty="0">
                <a:solidFill>
                  <a:schemeClr val="tx1"/>
                </a:solidFill>
                <a:effectLst/>
                <a:latin typeface="+mn-lt"/>
                <a:ea typeface="+mn-ea"/>
                <a:cs typeface="+mn-cs"/>
              </a:rPr>
              <a:t> can engage in sophisticated decision making.</a:t>
            </a:r>
            <a:endParaRPr lang="en-US" sz="2000" b="0" i="0" kern="1200" dirty="0">
              <a:solidFill>
                <a:schemeClr val="tx1"/>
              </a:solidFill>
              <a:effectLst/>
              <a:latin typeface="+mn-lt"/>
              <a:ea typeface="+mn-ea"/>
              <a:cs typeface="+mn-cs"/>
            </a:endParaRPr>
          </a:p>
          <a:p>
            <a:endParaRPr lang="en-US" sz="2000" b="0" i="0" kern="1200" dirty="0">
              <a:solidFill>
                <a:schemeClr val="tx1"/>
              </a:solidFill>
              <a:effectLst/>
              <a:latin typeface="+mn-lt"/>
              <a:ea typeface="+mn-ea"/>
              <a:cs typeface="+mn-cs"/>
            </a:endParaRPr>
          </a:p>
          <a:p>
            <a:r>
              <a:rPr lang="en-US" sz="2000" b="0" i="0" kern="1200" dirty="0">
                <a:solidFill>
                  <a:schemeClr val="tx1"/>
                </a:solidFill>
                <a:effectLst/>
                <a:latin typeface="+mn-lt"/>
                <a:ea typeface="+mn-ea"/>
                <a:cs typeface="+mn-cs"/>
              </a:rPr>
              <a:t>Emphasize</a:t>
            </a:r>
            <a:r>
              <a:rPr lang="en-US" sz="2000" b="0" i="0" kern="1200" baseline="0" dirty="0">
                <a:solidFill>
                  <a:schemeClr val="tx1"/>
                </a:solidFill>
                <a:effectLst/>
                <a:latin typeface="+mn-lt"/>
                <a:ea typeface="+mn-ea"/>
                <a:cs typeface="+mn-cs"/>
              </a:rPr>
              <a:t> that it is the same output going to each node</a:t>
            </a:r>
            <a:endParaRPr lang="en-US" sz="2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p:txBody>
              <a:bodyPr/>
              <a:lstStyle/>
              <a:p>
                <a14:m>
                  <m:oMath xmlns:m="http://schemas.openxmlformats.org/officeDocument/2006/math">
                    <m:r>
                      <a:rPr lang="en-US" b="0" i="1" smtClean="0">
                        <a:latin typeface="Cambria Math" panose="02040503050406030204" pitchFamily="18" charset="0"/>
                      </a:rPr>
                      <m:t>𝑤</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nary>
                      <m:naryPr>
                        <m:chr m:val="∑"/>
                        <m:supHide m:val="on"/>
                        <m:ctrlPr>
                          <a:rPr lang="en-US" b="0" i="1" smtClean="0">
                            <a:latin typeface="Cambria Math" panose="02040503050406030204" pitchFamily="18" charset="0"/>
                          </a:rPr>
                        </m:ctrlPr>
                      </m:naryPr>
                      <m:sub>
                        <m:r>
                          <a:rPr lang="en-US" b="0" i="1" smtClean="0">
                            <a:latin typeface="Cambria Math" panose="02040503050406030204" pitchFamily="18" charset="0"/>
                          </a:rPr>
                          <m:t>𝑗</m:t>
                        </m:r>
                      </m:sub>
                      <m:sup/>
                      <m:e>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𝑗</m:t>
                            </m:r>
                          </m:sub>
                        </m:sSub>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𝑗</m:t>
                            </m:r>
                          </m:sub>
                        </m:sSub>
                      </m:e>
                    </m:nary>
                  </m:oMath>
                </a14:m>
                <a:endParaRPr lang="en-US" dirty="0"/>
              </a:p>
              <a:p>
                <a:pPr lvl="1"/>
                <a14:m>
                  <m:oMath xmlns:m="http://schemas.openxmlformats.org/officeDocument/2006/math">
                    <m:r>
                      <a:rPr lang="en-US" b="0" i="1" smtClean="0">
                        <a:latin typeface="Cambria Math" panose="02040503050406030204" pitchFamily="18" charset="0"/>
                      </a:rPr>
                      <m:t>𝑤</m:t>
                    </m:r>
                  </m:oMath>
                </a14:m>
                <a:r>
                  <a:rPr lang="en-US" dirty="0"/>
                  <a:t> and </a:t>
                </a:r>
                <a14:m>
                  <m:oMath xmlns:m="http://schemas.openxmlformats.org/officeDocument/2006/math">
                    <m:r>
                      <a:rPr lang="en-US" b="0" i="1" smtClean="0">
                        <a:latin typeface="Cambria Math" panose="02040503050406030204" pitchFamily="18" charset="0"/>
                      </a:rPr>
                      <m:t>𝑥</m:t>
                    </m:r>
                  </m:oMath>
                </a14:m>
                <a:r>
                  <a:rPr lang="en-US" dirty="0"/>
                  <a:t> are the weight and input vectors, respectively</a:t>
                </a:r>
                <a:endParaRPr lang="en-US" dirty="0"/>
              </a:p>
              <a:p>
                <a:r>
                  <a:rPr lang="en-US" dirty="0"/>
                  <a:t>Replace the threshold with perceptron </a:t>
                </a:r>
                <a:r>
                  <a:rPr lang="en-US" i="1" dirty="0"/>
                  <a:t>bias</a:t>
                </a:r>
                <a:endParaRPr lang="en-US" dirty="0"/>
              </a:p>
              <a:p>
                <a:pPr lvl="1"/>
                <a:r>
                  <a:rPr lang="en-US" dirty="0"/>
                  <a:t>Bias </a:t>
                </a:r>
                <a14:m>
                  <m:oMath xmlns:m="http://schemas.openxmlformats.org/officeDocument/2006/math">
                    <m:r>
                      <a:rPr lang="en-US" b="0" i="1" smtClean="0">
                        <a:latin typeface="Cambria Math" panose="02040503050406030204" pitchFamily="18" charset="0"/>
                      </a:rPr>
                      <m:t>𝑏</m:t>
                    </m:r>
                    <m:r>
                      <a:rPr lang="en-US" b="0" i="1" smtClean="0">
                        <a:latin typeface="Cambria Math" panose="02040503050406030204" pitchFamily="18" charset="0"/>
                      </a:rPr>
                      <m:t>=−</m:t>
                    </m:r>
                  </m:oMath>
                </a14:m>
                <a:r>
                  <a:rPr lang="en-US" dirty="0"/>
                  <a:t>threshold</a:t>
                </a:r>
                <a:endParaRPr lang="en-US" dirty="0"/>
              </a:p>
              <a:p>
                <a:pPr marL="0" indent="0">
                  <a:buNone/>
                </a:pPr>
                <a:endParaRPr lang="en-US"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m:rPr>
                          <m:nor/>
                        </m:rPr>
                        <a:rPr lang="en-US">
                          <a:latin typeface="Cambria Math" panose="02040503050406030204" pitchFamily="18" charset="0"/>
                        </a:rPr>
                        <m:t>output</m:t>
                      </m:r>
                      <m:r>
                        <a:rPr lang="en-US" i="1">
                          <a:latin typeface="Cambria Math" panose="02040503050406030204" pitchFamily="18" charset="0"/>
                        </a:rPr>
                        <m:t>=</m:t>
                      </m:r>
                      <m:d>
                        <m:dPr>
                          <m:begChr m:val="{"/>
                          <m:endChr m:val=""/>
                          <m:ctrlPr>
                            <a:rPr lang="en-US" i="1">
                              <a:latin typeface="Cambria Math" panose="02040503050406030204" pitchFamily="18" charset="0"/>
                            </a:rPr>
                          </m:ctrlPr>
                        </m:dPr>
                        <m:e>
                          <m:eqArr>
                            <m:eqArrPr>
                              <m:ctrlPr>
                                <a:rPr lang="en-US" i="1">
                                  <a:latin typeface="Cambria Math" panose="02040503050406030204" pitchFamily="18" charset="0"/>
                                </a:rPr>
                              </m:ctrlPr>
                            </m:eqArrPr>
                            <m:e>
                              <m:m>
                                <m:mPr>
                                  <m:mcs>
                                    <m:mc>
                                      <m:mcPr>
                                        <m:count m:val="2"/>
                                        <m:mcJc m:val="center"/>
                                      </m:mcPr>
                                    </m:mc>
                                  </m:mcs>
                                  <m:ctrlPr>
                                    <a:rPr lang="en-US" i="1">
                                      <a:latin typeface="Cambria Math" panose="02040503050406030204" pitchFamily="18" charset="0"/>
                                    </a:rPr>
                                  </m:ctrlPr>
                                </m:mPr>
                                <m:mr>
                                  <m:e>
                                    <m:r>
                                      <m:rPr>
                                        <m:brk m:alnAt="7"/>
                                      </m:rPr>
                                      <a:rPr lang="en-US" i="1">
                                        <a:latin typeface="Cambria Math" panose="02040503050406030204" pitchFamily="18" charset="0"/>
                                      </a:rPr>
                                      <m:t>0</m:t>
                                    </m:r>
                                  </m:e>
                                  <m:e>
                                    <m:r>
                                      <m:rPr>
                                        <m:nor/>
                                      </m:rPr>
                                      <a:rPr lang="en-US">
                                        <a:latin typeface="Cambria Math" panose="02040503050406030204" pitchFamily="18" charset="0"/>
                                      </a:rPr>
                                      <m:t>if</m:t>
                                    </m:r>
                                    <m:r>
                                      <a:rPr lang="en-US" i="1">
                                        <a:latin typeface="Cambria Math" panose="02040503050406030204" pitchFamily="18" charset="0"/>
                                      </a:rPr>
                                      <m:t> </m:t>
                                    </m:r>
                                  </m:e>
                                </m:mr>
                              </m:m>
                              <m:r>
                                <a:rPr lang="en-US" b="0" i="1" smtClean="0">
                                  <a:latin typeface="Cambria Math" panose="02040503050406030204" pitchFamily="18" charset="0"/>
                                </a:rPr>
                                <m:t>𝑤</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𝑏</m:t>
                              </m:r>
                              <m:r>
                                <a:rPr lang="en-US" i="1">
                                  <a:latin typeface="Cambria Math" panose="02040503050406030204" pitchFamily="18" charset="0"/>
                                </a:rPr>
                                <m:t>≤</m:t>
                              </m:r>
                              <m:r>
                                <a:rPr lang="en-US" b="0" i="1" smtClean="0">
                                  <a:latin typeface="Cambria Math" panose="02040503050406030204" pitchFamily="18" charset="0"/>
                                </a:rPr>
                                <m:t>0</m:t>
                              </m:r>
                            </m:e>
                            <m:e>
                              <m:m>
                                <m:mPr>
                                  <m:mcs>
                                    <m:mc>
                                      <m:mcPr>
                                        <m:count m:val="2"/>
                                        <m:mcJc m:val="center"/>
                                      </m:mcPr>
                                    </m:mc>
                                  </m:mcs>
                                  <m:ctrlPr>
                                    <a:rPr lang="en-US" i="1">
                                      <a:latin typeface="Cambria Math" panose="02040503050406030204" pitchFamily="18" charset="0"/>
                                    </a:rPr>
                                  </m:ctrlPr>
                                </m:mPr>
                                <m:mr>
                                  <m:e>
                                    <m:r>
                                      <m:rPr>
                                        <m:brk m:alnAt="7"/>
                                      </m:rPr>
                                      <a:rPr lang="en-US" i="1">
                                        <a:latin typeface="Cambria Math" panose="02040503050406030204" pitchFamily="18" charset="0"/>
                                      </a:rPr>
                                      <m:t>1</m:t>
                                    </m:r>
                                  </m:e>
                                  <m:e>
                                    <m:r>
                                      <m:rPr>
                                        <m:nor/>
                                      </m:rPr>
                                      <a:rPr lang="en-US" b="0" i="0" smtClean="0">
                                        <a:latin typeface="Cambria Math" panose="02040503050406030204" pitchFamily="18" charset="0"/>
                                      </a:rPr>
                                      <m:t>if</m:t>
                                    </m:r>
                                    <m:r>
                                      <m:rPr>
                                        <m:nor/>
                                      </m:rPr>
                                      <a:rPr lang="en-US" b="0" i="0" smtClean="0">
                                        <a:latin typeface="Cambria Math" panose="02040503050406030204" pitchFamily="18" charset="0"/>
                                      </a:rPr>
                                      <m:t> </m:t>
                                    </m:r>
                                    <m:r>
                                      <a:rPr lang="en-US" b="0" i="1" smtClean="0">
                                        <a:latin typeface="Cambria Math" panose="02040503050406030204" pitchFamily="18" charset="0"/>
                                      </a:rPr>
                                      <m:t>𝑤</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𝑏</m:t>
                                    </m:r>
                                    <m:r>
                                      <a:rPr lang="en-US" b="0" i="1" smtClean="0">
                                        <a:latin typeface="Cambria Math" panose="02040503050406030204" pitchFamily="18" charset="0"/>
                                      </a:rPr>
                                      <m:t>&gt;</m:t>
                                    </m:r>
                                    <m:r>
                                      <a:rPr lang="en-US" b="0" i="1" smtClean="0">
                                        <a:latin typeface="Cambria Math" panose="02040503050406030204" pitchFamily="18" charset="0"/>
                                      </a:rPr>
                                      <m:t>0</m:t>
                                    </m:r>
                                  </m:e>
                                </m:mr>
                              </m:m>
                            </m:e>
                          </m:eqArr>
                        </m:e>
                      </m:d>
                    </m:oMath>
                  </m:oMathPara>
                </a14:m>
                <a:endParaRPr lang="en-US" dirty="0"/>
              </a:p>
              <a:p>
                <a:endParaRPr lang="en-US" dirty="0"/>
              </a:p>
              <a:p>
                <a:r>
                  <a:rPr lang="en-US" dirty="0"/>
                  <a:t>Bias is a measure of ease in </a:t>
                </a:r>
                <a:r>
                  <a:rPr lang="en-US" i="1" dirty="0"/>
                  <a:t>firing </a:t>
                </a:r>
                <a:r>
                  <a:rPr lang="en-US" dirty="0"/>
                  <a:t>the perceptron</a:t>
                </a:r>
                <a:endParaRPr lang="en-US" dirty="0"/>
              </a:p>
            </p:txBody>
          </p:sp>
        </mc:Choice>
        <mc:Fallback>
          <p:sp>
            <p:nvSpPr>
              <p:cNvPr id="2" name="Content Placeholder 1"/>
              <p:cNvSpPr>
                <a:spLocks noRot="1" noChangeAspect="1" noMove="1" noResize="1" noEditPoints="1" noAdjustHandles="1" noChangeArrowheads="1" noChangeShapeType="1" noTextEdit="1"/>
              </p:cNvSpPr>
              <p:nvPr>
                <p:ph idx="1"/>
              </p:nvPr>
            </p:nvSpPr>
            <p:spPr>
              <a:blipFill rotWithShape="1">
                <a:blip r:embed="rId1"/>
                <a:stretch>
                  <a:fillRect l="-1" t="-608" r="7" b="6"/>
                </a:stretch>
              </a:blipFill>
            </p:spPr>
            <p:txBody>
              <a:bodyPr/>
              <a:lstStyle/>
              <a:p>
                <a:r>
                  <a:rPr lang="en-US" altLang="en-US">
                    <a:noFill/>
                  </a:rPr>
                  <a:t> </a:t>
                </a:r>
              </a:p>
            </p:txBody>
          </p:sp>
        </mc:Fallback>
      </mc:AlternateContent>
      <p:sp>
        <p:nvSpPr>
          <p:cNvPr id="3" name="Title 2"/>
          <p:cNvSpPr>
            <a:spLocks noGrp="1"/>
          </p:cNvSpPr>
          <p:nvPr>
            <p:ph type="title"/>
          </p:nvPr>
        </p:nvSpPr>
        <p:spPr/>
        <p:txBody>
          <a:bodyPr/>
          <a:lstStyle/>
          <a:p>
            <a:r>
              <a:rPr lang="en-US" dirty="0"/>
              <a:t>Bias</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Course Logistics</a:t>
            </a:r>
            <a:endParaRPr lang="en-US" dirty="0"/>
          </a:p>
        </p:txBody>
      </p:sp>
      <p:sp>
        <p:nvSpPr>
          <p:cNvPr id="3" name="Content Placeholder 2"/>
          <p:cNvSpPr>
            <a:spLocks noGrp="1"/>
          </p:cNvSpPr>
          <p:nvPr>
            <p:ph idx="1"/>
          </p:nvPr>
        </p:nvSpPr>
        <p:spPr>
          <a:xfrm>
            <a:off x="628650" y="1109034"/>
            <a:ext cx="7886700" cy="5362113"/>
          </a:xfrm>
        </p:spPr>
        <p:txBody>
          <a:bodyPr>
            <a:normAutofit fontScale="85000" lnSpcReduction="20000"/>
          </a:bodyPr>
          <a:lstStyle/>
          <a:p>
            <a:r>
              <a:rPr lang="en-US" dirty="0"/>
              <a:t>Textbooks (available online)</a:t>
            </a:r>
            <a:endParaRPr lang="en-US" dirty="0"/>
          </a:p>
          <a:p>
            <a:pPr lvl="1"/>
            <a:r>
              <a:rPr lang="en-US" u="sng" dirty="0"/>
              <a:t>Neural Networks and Deep Learning </a:t>
            </a:r>
            <a:r>
              <a:rPr lang="en-US" dirty="0"/>
              <a:t>by Michael Nielsen</a:t>
            </a:r>
            <a:endParaRPr lang="en-US" dirty="0"/>
          </a:p>
          <a:p>
            <a:pPr lvl="1"/>
            <a:r>
              <a:rPr lang="en-US" u="sng" dirty="0"/>
              <a:t>Deep Learning </a:t>
            </a:r>
            <a:r>
              <a:rPr lang="en-US" dirty="0"/>
              <a:t>by Goodfellow, </a:t>
            </a:r>
            <a:r>
              <a:rPr lang="en-US" dirty="0" err="1"/>
              <a:t>Bengio</a:t>
            </a:r>
            <a:r>
              <a:rPr lang="en-US" dirty="0"/>
              <a:t>, and Courville</a:t>
            </a:r>
            <a:endParaRPr lang="en-US" dirty="0"/>
          </a:p>
          <a:p>
            <a:pPr lvl="1"/>
            <a:r>
              <a:rPr lang="en-US" u="sng" dirty="0"/>
              <a:t>Graph Representation </a:t>
            </a:r>
            <a:r>
              <a:rPr lang="en-US" dirty="0"/>
              <a:t>Learning by William Hamilton</a:t>
            </a:r>
            <a:endParaRPr lang="en-US" dirty="0"/>
          </a:p>
          <a:p>
            <a:pPr marL="457200" lvl="1" indent="0">
              <a:buNone/>
            </a:pPr>
            <a:endParaRPr lang="en-US" dirty="0"/>
          </a:p>
          <a:p>
            <a:r>
              <a:rPr lang="en-US" dirty="0"/>
              <a:t>Required background</a:t>
            </a:r>
            <a:endParaRPr lang="en-US" dirty="0"/>
          </a:p>
          <a:p>
            <a:pPr lvl="1"/>
            <a:r>
              <a:rPr lang="en-US" dirty="0"/>
              <a:t>Basic probability</a:t>
            </a:r>
            <a:endParaRPr lang="en-US" dirty="0"/>
          </a:p>
          <a:p>
            <a:pPr lvl="1"/>
            <a:r>
              <a:rPr lang="en-US" dirty="0"/>
              <a:t>Linear algebra &amp; calculus</a:t>
            </a:r>
            <a:endParaRPr lang="en-US" dirty="0"/>
          </a:p>
          <a:p>
            <a:pPr lvl="1"/>
            <a:r>
              <a:rPr lang="en-US" dirty="0"/>
              <a:t>Programming experience </a:t>
            </a:r>
            <a:endParaRPr lang="en-US" dirty="0"/>
          </a:p>
          <a:p>
            <a:pPr lvl="2"/>
            <a:r>
              <a:rPr lang="en-US" dirty="0"/>
              <a:t>Python and </a:t>
            </a:r>
            <a:r>
              <a:rPr lang="en-US" dirty="0" err="1"/>
              <a:t>PyTorch</a:t>
            </a:r>
            <a:r>
              <a:rPr lang="en-US" dirty="0"/>
              <a:t> will be used in this course</a:t>
            </a:r>
            <a:endParaRPr lang="en-US" dirty="0"/>
          </a:p>
          <a:p>
            <a:r>
              <a:rPr lang="en-US" dirty="0"/>
              <a:t>Canvas</a:t>
            </a:r>
            <a:endParaRPr lang="en-US" dirty="0"/>
          </a:p>
          <a:p>
            <a:pPr lvl="1"/>
            <a:r>
              <a:rPr lang="en-US" dirty="0"/>
              <a:t>Lectures recorded and posted after class</a:t>
            </a:r>
            <a:endParaRPr lang="en-US" dirty="0"/>
          </a:p>
          <a:p>
            <a:pPr lvl="1"/>
            <a:r>
              <a:rPr lang="en-US" dirty="0"/>
              <a:t>Announcements &amp; HW</a:t>
            </a:r>
            <a:endParaRPr lang="en-US" dirty="0"/>
          </a:p>
          <a:p>
            <a:r>
              <a:rPr lang="en-US" dirty="0"/>
              <a:t>Piazza</a:t>
            </a:r>
            <a:endParaRPr lang="en-US" dirty="0"/>
          </a:p>
          <a:p>
            <a:pPr lvl="1"/>
            <a:r>
              <a:rPr lang="en-US" dirty="0"/>
              <a:t>Please sign in via link</a:t>
            </a:r>
            <a:endParaRPr lang="en-US" dirty="0"/>
          </a:p>
          <a:p>
            <a:pPr lvl="1"/>
            <a:r>
              <a:rPr lang="en-US" dirty="0" err="1"/>
              <a:t>piazza.com</a:t>
            </a:r>
            <a:r>
              <a:rPr lang="en-US" dirty="0"/>
              <a:t>/yale/spring2022/cpsc45201cpsc55201amth55201cbb66301/home</a:t>
            </a:r>
            <a:endParaRPr 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208344" y="1064870"/>
                <a:ext cx="8821356" cy="5583579"/>
              </a:xfrm>
            </p:spPr>
            <p:txBody>
              <a:bodyPr>
                <a:normAutofit lnSpcReduction="10000"/>
              </a:bodyPr>
              <a:lstStyle/>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2</m:t>
                        </m:r>
                      </m:sub>
                    </m:sSub>
                    <m:r>
                      <a:rPr lang="en-US" b="0" i="1" smtClean="0">
                        <a:latin typeface="Cambria Math" panose="02040503050406030204" pitchFamily="18" charset="0"/>
                      </a:rPr>
                      <m:t>=−</m:t>
                    </m:r>
                    <m:r>
                      <a:rPr lang="en-US" b="0" i="1" smtClean="0">
                        <a:latin typeface="Cambria Math" panose="02040503050406030204" pitchFamily="18" charset="0"/>
                      </a:rPr>
                      <m:t>2</m:t>
                    </m:r>
                    <m:r>
                      <a:rPr lang="en-US" b="0" i="1" smtClean="0">
                        <a:latin typeface="Cambria Math" panose="02040503050406030204" pitchFamily="18" charset="0"/>
                      </a:rPr>
                      <m:t>, </m:t>
                    </m:r>
                    <m:r>
                      <a:rPr lang="en-US" b="0" i="1" smtClean="0">
                        <a:latin typeface="Cambria Math" panose="02040503050406030204" pitchFamily="18" charset="0"/>
                      </a:rPr>
                      <m:t>𝑏</m:t>
                    </m:r>
                    <m:r>
                      <a:rPr lang="en-US" b="0" i="1" smtClean="0">
                        <a:latin typeface="Cambria Math" panose="02040503050406030204" pitchFamily="18" charset="0"/>
                      </a:rPr>
                      <m:t>=</m:t>
                    </m:r>
                    <m:r>
                      <a:rPr lang="en-US" b="0" i="1" smtClean="0">
                        <a:latin typeface="Cambria Math" panose="02040503050406030204" pitchFamily="18" charset="0"/>
                      </a:rPr>
                      <m:t>3</m:t>
                    </m:r>
                  </m:oMath>
                </a14:m>
                <a:endParaRPr lang="en-US" b="0" dirty="0"/>
              </a:p>
              <a:p>
                <a:endParaRPr lang="en-US" dirty="0"/>
              </a:p>
              <a:p>
                <a:endParaRPr lang="en-US" dirty="0"/>
              </a:p>
              <a:p>
                <a:endParaRPr lang="en-US" dirty="0"/>
              </a:p>
              <a:p>
                <a:endParaRPr lang="en-US" dirty="0"/>
              </a:p>
              <a:p>
                <a:r>
                  <a:rPr lang="en-US" dirty="0"/>
                  <a:t>What is the output of this perceptron for each possible input?</a:t>
                </a:r>
                <a:endParaRPr lang="en-US" dirty="0"/>
              </a:p>
              <a:p>
                <a:r>
                  <a:rPr lang="en-US" dirty="0"/>
                  <a:t>What logic circuit is this?</a:t>
                </a:r>
                <a:endParaRPr lang="en-US" dirty="0"/>
              </a:p>
              <a:p>
                <a:r>
                  <a:rPr lang="en-US" dirty="0"/>
                  <a:t>Input 00 produces 1</a:t>
                </a:r>
                <a:endParaRPr lang="en-US" dirty="0"/>
              </a:p>
              <a:p>
                <a:r>
                  <a:rPr lang="en-US" dirty="0"/>
                  <a:t>Input 01 or 10 produce 1</a:t>
                </a:r>
                <a:endParaRPr lang="en-US" dirty="0"/>
              </a:p>
              <a:p>
                <a:r>
                  <a:rPr lang="en-US" dirty="0"/>
                  <a:t>Input 11 produces 0</a:t>
                </a:r>
                <a:endParaRPr lang="en-US" dirty="0"/>
              </a:p>
              <a:p>
                <a:r>
                  <a:rPr lang="en-US" dirty="0"/>
                  <a:t>This is a NAND gate!</a:t>
                </a:r>
                <a:endParaRPr lang="en-US" dirty="0"/>
              </a:p>
            </p:txBody>
          </p:sp>
        </mc:Choice>
        <mc:Fallback>
          <p:sp>
            <p:nvSpPr>
              <p:cNvPr id="2" name="Content Placeholder 1"/>
              <p:cNvSpPr>
                <a:spLocks noRot="1" noChangeAspect="1" noMove="1" noResize="1" noEditPoints="1" noAdjustHandles="1" noChangeArrowheads="1" noChangeShapeType="1" noTextEdit="1"/>
              </p:cNvSpPr>
              <p:nvPr>
                <p:ph idx="1"/>
              </p:nvPr>
            </p:nvSpPr>
            <p:spPr>
              <a:xfrm>
                <a:off x="208344" y="1064870"/>
                <a:ext cx="8821356" cy="5583579"/>
              </a:xfrm>
              <a:blipFill rotWithShape="1">
                <a:blip r:embed="rId1"/>
                <a:stretch>
                  <a:fillRect l="-1" t="-11" r="7" b="11"/>
                </a:stretch>
              </a:blipFill>
            </p:spPr>
            <p:txBody>
              <a:bodyPr/>
              <a:lstStyle/>
              <a:p>
                <a:r>
                  <a:rPr lang="en-US" altLang="en-US">
                    <a:noFill/>
                  </a:rPr>
                  <a:t> </a:t>
                </a:r>
              </a:p>
            </p:txBody>
          </p:sp>
        </mc:Fallback>
      </mc:AlternateContent>
      <p:sp>
        <p:nvSpPr>
          <p:cNvPr id="3" name="Title 2"/>
          <p:cNvSpPr>
            <a:spLocks noGrp="1"/>
          </p:cNvSpPr>
          <p:nvPr>
            <p:ph type="title"/>
          </p:nvPr>
        </p:nvSpPr>
        <p:spPr/>
        <p:txBody>
          <a:bodyPr/>
          <a:lstStyle/>
          <a:p>
            <a:r>
              <a:rPr lang="en-US" dirty="0"/>
              <a:t>Logic circuits with </a:t>
            </a:r>
            <a:r>
              <a:rPr lang="en-US" dirty="0" err="1"/>
              <a:t>perceptrons</a:t>
            </a:r>
            <a:endParaRPr lang="en-US" dirty="0"/>
          </a:p>
        </p:txBody>
      </p:sp>
      <p:pic>
        <p:nvPicPr>
          <p:cNvPr id="16386" name="Picture 2" descr="http://neuralnetworksanddeeplearning.com/images/tikz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93949" y="1700212"/>
            <a:ext cx="3445941" cy="143351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6055116" y="3133725"/>
            <a:ext cx="1470581" cy="338554"/>
          </a:xfrm>
          <a:prstGeom prst="rect">
            <a:avLst/>
          </a:prstGeom>
          <a:noFill/>
        </p:spPr>
        <p:txBody>
          <a:bodyPr wrap="square" rtlCol="0">
            <a:spAutoFit/>
          </a:bodyPr>
          <a:lstStyle/>
          <a:p>
            <a:r>
              <a:rPr lang="en-US" sz="1600" dirty="0"/>
              <a:t>Nielsen, 2015</a:t>
            </a:r>
            <a:endParaRPr lang="en-US" sz="1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5" end="5"/>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638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8" end="8"/>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8" end="8"/>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9" end="9"/>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5"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NAND gates are universal for computation</a:t>
            </a:r>
            <a:endParaRPr lang="en-US" dirty="0"/>
          </a:p>
          <a:p>
            <a:pPr lvl="1"/>
            <a:r>
              <a:rPr lang="en-US" dirty="0"/>
              <a:t>Any computation can be built from NAND gates</a:t>
            </a:r>
            <a:endParaRPr lang="en-US" dirty="0"/>
          </a:p>
          <a:p>
            <a:pPr lvl="1"/>
            <a:r>
              <a:rPr lang="en-US" dirty="0"/>
              <a:t>Therefore, </a:t>
            </a:r>
            <a:r>
              <a:rPr lang="en-US" dirty="0" err="1"/>
              <a:t>perceptrons</a:t>
            </a:r>
            <a:r>
              <a:rPr lang="en-US" dirty="0"/>
              <a:t> are universal for computation</a:t>
            </a:r>
            <a:endParaRPr lang="en-US" dirty="0"/>
          </a:p>
          <a:p>
            <a:r>
              <a:rPr lang="en-US" dirty="0"/>
              <a:t>Bitwise addition:</a:t>
            </a:r>
            <a:endParaRPr lang="en-US" dirty="0"/>
          </a:p>
        </p:txBody>
      </p:sp>
      <p:sp>
        <p:nvSpPr>
          <p:cNvPr id="3" name="Title 2"/>
          <p:cNvSpPr>
            <a:spLocks noGrp="1"/>
          </p:cNvSpPr>
          <p:nvPr>
            <p:ph type="title"/>
          </p:nvPr>
        </p:nvSpPr>
        <p:spPr/>
        <p:txBody>
          <a:bodyPr/>
          <a:lstStyle/>
          <a:p>
            <a:r>
              <a:rPr lang="en-US" dirty="0"/>
              <a:t>Logic circuits with </a:t>
            </a:r>
            <a:r>
              <a:rPr lang="en-US" dirty="0" err="1"/>
              <a:t>perceptrons</a:t>
            </a:r>
            <a:endParaRPr lang="en-US" dirty="0"/>
          </a:p>
        </p:txBody>
      </p:sp>
      <p:pic>
        <p:nvPicPr>
          <p:cNvPr id="17410" name="Picture 2" descr="http://neuralnetworksanddeeplearning.com/images/tikz3.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192110" y="2730501"/>
            <a:ext cx="5277173" cy="1630176"/>
          </a:xfrm>
          <a:prstGeom prst="rect">
            <a:avLst/>
          </a:prstGeom>
          <a:noFill/>
          <a:extLst>
            <a:ext uri="{909E8E84-426E-40DD-AFC4-6F175D3DCCD1}">
              <a14:hiddenFill xmlns:a14="http://schemas.microsoft.com/office/drawing/2010/main">
                <a:solidFill>
                  <a:srgbClr val="FFFFFF"/>
                </a:solidFill>
              </a14:hiddenFill>
            </a:ext>
          </a:extLst>
        </p:spPr>
      </p:pic>
      <p:pic>
        <p:nvPicPr>
          <p:cNvPr id="17412" name="Picture 4" descr="http://neuralnetworksanddeeplearning.com/images/tikz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9848" y="4257676"/>
            <a:ext cx="5071902" cy="225058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173797" y="6306532"/>
            <a:ext cx="1470581" cy="338554"/>
          </a:xfrm>
          <a:prstGeom prst="rect">
            <a:avLst/>
          </a:prstGeom>
          <a:noFill/>
        </p:spPr>
        <p:txBody>
          <a:bodyPr wrap="square" rtlCol="0">
            <a:spAutoFit/>
          </a:bodyPr>
          <a:lstStyle/>
          <a:p>
            <a:r>
              <a:rPr lang="en-US" sz="1600" dirty="0"/>
              <a:t>Nielsen, 2015</a:t>
            </a:r>
            <a:endParaRPr lang="en-US" sz="1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4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4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4"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Hard to “tune” in a traditional sense</a:t>
            </a:r>
            <a:endParaRPr lang="en-US" dirty="0"/>
          </a:p>
          <a:p>
            <a:r>
              <a:rPr lang="en-US" dirty="0"/>
              <a:t>Small change in weight can lead to large changes in conditions (or on change at all)</a:t>
            </a:r>
            <a:endParaRPr lang="en-US" dirty="0"/>
          </a:p>
          <a:p>
            <a:pPr lvl="1"/>
            <a:r>
              <a:rPr lang="en-US" dirty="0"/>
              <a:t>Think the volume knob in your car behaving this way</a:t>
            </a:r>
            <a:endParaRPr lang="en-US" dirty="0"/>
          </a:p>
          <a:p>
            <a:r>
              <a:rPr lang="en-US" dirty="0"/>
              <a:t>For this to happen we need neurons to perform a continuous </a:t>
            </a:r>
            <a:r>
              <a:rPr lang="en-US" i="1" dirty="0"/>
              <a:t>differentiable</a:t>
            </a:r>
            <a:r>
              <a:rPr lang="en-US" dirty="0"/>
              <a:t> function </a:t>
            </a:r>
            <a:endParaRPr lang="en-US" dirty="0"/>
          </a:p>
        </p:txBody>
      </p:sp>
      <p:sp>
        <p:nvSpPr>
          <p:cNvPr id="3" name="Title 2"/>
          <p:cNvSpPr>
            <a:spLocks noGrp="1"/>
          </p:cNvSpPr>
          <p:nvPr>
            <p:ph type="title"/>
          </p:nvPr>
        </p:nvSpPr>
        <p:spPr/>
        <p:txBody>
          <a:bodyPr/>
          <a:lstStyle/>
          <a:p>
            <a:r>
              <a:rPr lang="en-US" dirty="0"/>
              <a:t>Problem with Logical Functions</a:t>
            </a:r>
            <a:endParaRPr lang="en-US" dirty="0"/>
          </a:p>
        </p:txBody>
      </p:sp>
      <p:pic>
        <p:nvPicPr>
          <p:cNvPr id="4" name="Picture 3"/>
          <p:cNvPicPr>
            <a:picLocks noChangeAspect="1"/>
          </p:cNvPicPr>
          <p:nvPr/>
        </p:nvPicPr>
        <p:blipFill>
          <a:blip r:embed="rId1"/>
          <a:stretch>
            <a:fillRect/>
          </a:stretch>
        </p:blipFill>
        <p:spPr>
          <a:xfrm>
            <a:off x="1204856" y="3758029"/>
            <a:ext cx="4976009" cy="2541319"/>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Sigmoidal Neuron</a:t>
            </a:r>
            <a:endParaRPr lang="en-US" dirty="0"/>
          </a:p>
        </p:txBody>
      </p:sp>
      <p:pic>
        <p:nvPicPr>
          <p:cNvPr id="4" name="Picture 3"/>
          <p:cNvPicPr>
            <a:picLocks noChangeAspect="1"/>
          </p:cNvPicPr>
          <p:nvPr/>
        </p:nvPicPr>
        <p:blipFill>
          <a:blip r:embed="rId1"/>
          <a:stretch>
            <a:fillRect/>
          </a:stretch>
        </p:blipFill>
        <p:spPr>
          <a:xfrm>
            <a:off x="1295400" y="1454150"/>
            <a:ext cx="5073127" cy="3057640"/>
          </a:xfrm>
          <a:prstGeom prst="rect">
            <a:avLst/>
          </a:prstGeom>
        </p:spPr>
      </p:pic>
      <p:pic>
        <p:nvPicPr>
          <p:cNvPr id="5" name="Picture 4"/>
          <p:cNvPicPr>
            <a:picLocks noChangeAspect="1"/>
          </p:cNvPicPr>
          <p:nvPr/>
        </p:nvPicPr>
        <p:blipFill>
          <a:blip r:embed="rId2"/>
          <a:stretch>
            <a:fillRect/>
          </a:stretch>
        </p:blipFill>
        <p:spPr>
          <a:xfrm>
            <a:off x="5183991" y="4511790"/>
            <a:ext cx="3035300" cy="1041400"/>
          </a:xfrm>
          <a:prstGeom prst="rect">
            <a:avLst/>
          </a:prstGeom>
        </p:spPr>
      </p:pic>
      <p:pic>
        <p:nvPicPr>
          <p:cNvPr id="6" name="Picture 5"/>
          <p:cNvPicPr>
            <a:picLocks noChangeAspect="1"/>
          </p:cNvPicPr>
          <p:nvPr/>
        </p:nvPicPr>
        <p:blipFill>
          <a:blip r:embed="rId3"/>
          <a:stretch>
            <a:fillRect/>
          </a:stretch>
        </p:blipFill>
        <p:spPr>
          <a:xfrm>
            <a:off x="1295400" y="4089851"/>
            <a:ext cx="4406900" cy="2095500"/>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Multi-layers of Neurons</a:t>
            </a:r>
            <a:endParaRPr lang="en-US" dirty="0"/>
          </a:p>
        </p:txBody>
      </p:sp>
      <p:pic>
        <p:nvPicPr>
          <p:cNvPr id="4" name="Picture 3"/>
          <p:cNvPicPr>
            <a:picLocks noChangeAspect="1"/>
          </p:cNvPicPr>
          <p:nvPr/>
        </p:nvPicPr>
        <p:blipFill>
          <a:blip r:embed="rId1"/>
          <a:stretch>
            <a:fillRect/>
          </a:stretch>
        </p:blipFill>
        <p:spPr>
          <a:xfrm>
            <a:off x="640752" y="1657051"/>
            <a:ext cx="6743700" cy="2984500"/>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08343" y="1314320"/>
            <a:ext cx="8821356" cy="5112092"/>
          </a:xfrm>
        </p:spPr>
        <p:txBody>
          <a:bodyPr/>
          <a:lstStyle/>
          <a:p>
            <a:r>
              <a:rPr lang="en-US" dirty="0"/>
              <a:t>We can create </a:t>
            </a:r>
            <a:r>
              <a:rPr lang="en-US" i="1" dirty="0"/>
              <a:t>learning algorithms</a:t>
            </a:r>
            <a:r>
              <a:rPr lang="en-US" dirty="0"/>
              <a:t> that automatically tune the weights and biases with </a:t>
            </a:r>
            <a:r>
              <a:rPr lang="en-US" i="1" dirty="0"/>
              <a:t>Gradient Descent</a:t>
            </a:r>
            <a:endParaRPr lang="en-US" i="1" dirty="0"/>
          </a:p>
          <a:p>
            <a:pPr lvl="1"/>
            <a:r>
              <a:rPr lang="en-US" dirty="0"/>
              <a:t>Tuning occurs in response to external stimuli and w/o direct intervention</a:t>
            </a:r>
            <a:endParaRPr lang="en-US" dirty="0"/>
          </a:p>
          <a:p>
            <a:pPr lvl="1"/>
            <a:r>
              <a:rPr lang="en-US" dirty="0"/>
              <a:t>Creates a circuit designed for the problem at hand</a:t>
            </a:r>
            <a:endParaRPr lang="en-US" dirty="0"/>
          </a:p>
          <a:p>
            <a:endParaRPr lang="en-US" dirty="0"/>
          </a:p>
          <a:p>
            <a:endParaRPr lang="en-US" dirty="0"/>
          </a:p>
        </p:txBody>
      </p:sp>
      <p:sp>
        <p:nvSpPr>
          <p:cNvPr id="3" name="Title 2"/>
          <p:cNvSpPr>
            <a:spLocks noGrp="1"/>
          </p:cNvSpPr>
          <p:nvPr>
            <p:ph type="title"/>
          </p:nvPr>
        </p:nvSpPr>
        <p:spPr/>
        <p:txBody>
          <a:bodyPr/>
          <a:lstStyle/>
          <a:p>
            <a:r>
              <a:rPr lang="en-US" dirty="0"/>
              <a:t>Differentiable Computing</a:t>
            </a:r>
            <a:endParaRPr lang="en-US" dirty="0"/>
          </a:p>
        </p:txBody>
      </p:sp>
      <p:pic>
        <p:nvPicPr>
          <p:cNvPr id="4" name="Picture 3"/>
          <p:cNvPicPr>
            <a:picLocks noChangeAspect="1"/>
          </p:cNvPicPr>
          <p:nvPr/>
        </p:nvPicPr>
        <p:blipFill rotWithShape="1">
          <a:blip r:embed="rId1"/>
          <a:srcRect l="17291" t="25145" r="19479" b="9418"/>
          <a:stretch>
            <a:fillRect/>
          </a:stretch>
        </p:blipFill>
        <p:spPr>
          <a:xfrm>
            <a:off x="1614789" y="3429000"/>
            <a:ext cx="5914421" cy="3283624"/>
          </a:xfrm>
          <a:prstGeom prst="rect">
            <a:avLst/>
          </a:prstGeom>
        </p:spPr>
      </p:pic>
      <p:sp>
        <p:nvSpPr>
          <p:cNvPr id="6" name="TextBox 5"/>
          <p:cNvSpPr txBox="1"/>
          <p:nvPr/>
        </p:nvSpPr>
        <p:spPr>
          <a:xfrm>
            <a:off x="752355" y="681037"/>
            <a:ext cx="6393511" cy="369332"/>
          </a:xfrm>
          <a:prstGeom prst="rect">
            <a:avLst/>
          </a:prstGeom>
          <a:noFill/>
        </p:spPr>
        <p:txBody>
          <a:bodyPr wrap="square">
            <a:spAutoFit/>
          </a:bodyPr>
          <a:lstStyle/>
          <a:p>
            <a:r>
              <a:rPr lang="en-US" dirty="0"/>
              <a:t>We already know how to make NAND</a:t>
            </a:r>
            <a:r>
              <a:rPr lang="en-US" baseline="0" dirty="0"/>
              <a:t> gates, so this is hardly big</a:t>
            </a:r>
            <a:endParaRPr lang="en-US" baseline="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a:t>Activation function (e.g. threshold)</a:t>
            </a:r>
            <a:endParaRPr lang="en-US" dirty="0"/>
          </a:p>
          <a:p>
            <a:r>
              <a:rPr lang="en-US" dirty="0"/>
              <a:t>Cost functions</a:t>
            </a:r>
            <a:endParaRPr lang="en-US" dirty="0"/>
          </a:p>
          <a:p>
            <a:r>
              <a:rPr lang="en-US" dirty="0"/>
              <a:t>Number and dimension of layers</a:t>
            </a:r>
            <a:endParaRPr lang="en-US" dirty="0"/>
          </a:p>
          <a:p>
            <a:r>
              <a:rPr lang="en-US" dirty="0"/>
              <a:t>Connections between layers</a:t>
            </a:r>
            <a:endParaRPr lang="en-US" dirty="0"/>
          </a:p>
          <a:p>
            <a:r>
              <a:rPr lang="en-US" dirty="0"/>
              <a:t>Regularizations</a:t>
            </a:r>
            <a:endParaRPr lang="en-US" dirty="0"/>
          </a:p>
          <a:p>
            <a:pPr lvl="1"/>
            <a:r>
              <a:rPr lang="en-US" dirty="0"/>
              <a:t>Layers</a:t>
            </a:r>
            <a:endParaRPr lang="en-US" dirty="0"/>
          </a:p>
          <a:p>
            <a:pPr lvl="1"/>
            <a:r>
              <a:rPr lang="en-US" dirty="0"/>
              <a:t>Batches</a:t>
            </a:r>
            <a:endParaRPr lang="en-US" dirty="0"/>
          </a:p>
          <a:p>
            <a:r>
              <a:rPr lang="en-US" dirty="0"/>
              <a:t>More…</a:t>
            </a:r>
            <a:endParaRPr lang="en-US" dirty="0"/>
          </a:p>
        </p:txBody>
      </p:sp>
      <p:sp>
        <p:nvSpPr>
          <p:cNvPr id="3" name="Title 2"/>
          <p:cNvSpPr>
            <a:spLocks noGrp="1"/>
          </p:cNvSpPr>
          <p:nvPr>
            <p:ph type="title"/>
          </p:nvPr>
        </p:nvSpPr>
        <p:spPr/>
        <p:txBody>
          <a:bodyPr/>
          <a:lstStyle/>
          <a:p>
            <a:r>
              <a:rPr lang="en-US" dirty="0"/>
              <a:t>Design choices for an ANN</a:t>
            </a:r>
            <a:endParaRPr lang="en-US" dirty="0"/>
          </a:p>
        </p:txBody>
      </p:sp>
      <p:sp>
        <p:nvSpPr>
          <p:cNvPr id="5" name="TextBox 4"/>
          <p:cNvSpPr txBox="1"/>
          <p:nvPr/>
        </p:nvSpPr>
        <p:spPr>
          <a:xfrm>
            <a:off x="2959099" y="3620917"/>
            <a:ext cx="5744634" cy="3046988"/>
          </a:xfrm>
          <a:prstGeom prst="rect">
            <a:avLst/>
          </a:prstGeom>
          <a:noFill/>
        </p:spPr>
        <p:txBody>
          <a:bodyPr wrap="square">
            <a:spAutoFit/>
          </a:bodyPr>
          <a:lstStyle/>
          <a:p>
            <a:pPr marL="342900" indent="-342900">
              <a:buFont typeface="Arial" panose="020B0604020202020204" pitchFamily="34" charset="0"/>
              <a:buChar char="•"/>
            </a:pPr>
            <a:r>
              <a:rPr lang="en-US" sz="2400" dirty="0"/>
              <a:t>You can imagine that we</a:t>
            </a:r>
            <a:r>
              <a:rPr lang="en-US" sz="2400" baseline="0" dirty="0"/>
              <a:t> can solve a rich set of problems by various design choices. </a:t>
            </a:r>
            <a:endParaRPr lang="en-US" sz="2400" baseline="0" dirty="0"/>
          </a:p>
          <a:p>
            <a:pPr marL="342900" indent="-342900">
              <a:buFont typeface="Arial" panose="020B0604020202020204" pitchFamily="34" charset="0"/>
              <a:buChar char="•"/>
            </a:pPr>
            <a:r>
              <a:rPr lang="en-US" sz="2400" baseline="0" dirty="0"/>
              <a:t>Emphasize that we can have </a:t>
            </a:r>
            <a:r>
              <a:rPr lang="en-US" sz="2400" baseline="0" dirty="0">
                <a:highlight>
                  <a:srgbClr val="FFFF00"/>
                </a:highlight>
              </a:rPr>
              <a:t>nonlinear functions and also continuous inputs and outputs </a:t>
            </a:r>
            <a:r>
              <a:rPr lang="en-US" sz="2400" baseline="0" dirty="0"/>
              <a:t>instead of binary. </a:t>
            </a:r>
            <a:endParaRPr lang="en-US" sz="2400" baseline="0" dirty="0"/>
          </a:p>
          <a:p>
            <a:pPr marL="342900" indent="-342900">
              <a:buFont typeface="Arial" panose="020B0604020202020204" pitchFamily="34" charset="0"/>
              <a:buChar char="•"/>
            </a:pPr>
            <a:r>
              <a:rPr lang="en-US" sz="2400" dirty="0"/>
              <a:t>We will cover all of these in detail throughout the course and</a:t>
            </a:r>
            <a:r>
              <a:rPr lang="en-US" sz="2400" baseline="0" dirty="0"/>
              <a:t> is a large focus of the beginning</a:t>
            </a:r>
            <a:endParaRPr lang="en-US" sz="240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Every feature interacts with every other feature</a:t>
            </a:r>
            <a:endParaRPr lang="en-US" dirty="0"/>
          </a:p>
          <a:p>
            <a:r>
              <a:rPr lang="en-US" dirty="0"/>
              <a:t>Weight matrix at every level allowed to be dense</a:t>
            </a:r>
            <a:endParaRPr lang="en-US" dirty="0"/>
          </a:p>
        </p:txBody>
      </p:sp>
      <p:sp>
        <p:nvSpPr>
          <p:cNvPr id="3" name="Title 2"/>
          <p:cNvSpPr>
            <a:spLocks noGrp="1"/>
          </p:cNvSpPr>
          <p:nvPr>
            <p:ph type="title"/>
          </p:nvPr>
        </p:nvSpPr>
        <p:spPr/>
        <p:txBody>
          <a:bodyPr/>
          <a:lstStyle/>
          <a:p>
            <a:r>
              <a:rPr lang="en-US" dirty="0"/>
              <a:t>Fully connected network</a:t>
            </a:r>
            <a:endParaRPr lang="en-US" dirty="0"/>
          </a:p>
        </p:txBody>
      </p:sp>
      <p:pic>
        <p:nvPicPr>
          <p:cNvPr id="4" name="Picture 3"/>
          <p:cNvPicPr>
            <a:picLocks noChangeAspect="1"/>
          </p:cNvPicPr>
          <p:nvPr/>
        </p:nvPicPr>
        <p:blipFill rotWithShape="1">
          <a:blip r:embed="rId1"/>
          <a:srcRect l="17291" t="25145" r="19479" b="9418"/>
          <a:stretch>
            <a:fillRect/>
          </a:stretch>
        </p:blipFill>
        <p:spPr>
          <a:xfrm>
            <a:off x="1661811" y="2740930"/>
            <a:ext cx="5914421" cy="3283624"/>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3148314"/>
            <a:ext cx="8391644" cy="798991"/>
          </a:xfrm>
        </p:spPr>
        <p:txBody>
          <a:bodyPr/>
          <a:lstStyle/>
          <a:p>
            <a:r>
              <a:rPr lang="en-US" dirty="0"/>
              <a:t>Types of Neural Networks</a:t>
            </a:r>
            <a:endParaRPr lang="en-US"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Very successful in images</a:t>
            </a:r>
            <a:endParaRPr lang="en-US" dirty="0"/>
          </a:p>
        </p:txBody>
      </p:sp>
      <p:sp>
        <p:nvSpPr>
          <p:cNvPr id="4" name="Title 3"/>
          <p:cNvSpPr>
            <a:spLocks noGrp="1"/>
          </p:cNvSpPr>
          <p:nvPr>
            <p:ph type="title"/>
          </p:nvPr>
        </p:nvSpPr>
        <p:spPr/>
        <p:txBody>
          <a:bodyPr>
            <a:normAutofit/>
          </a:bodyPr>
          <a:lstStyle/>
          <a:p>
            <a:r>
              <a:rPr lang="en-US" dirty="0"/>
              <a:t>Convolutional Neural Networks</a:t>
            </a:r>
            <a:endParaRPr lang="en-US" dirty="0"/>
          </a:p>
        </p:txBody>
      </p:sp>
      <p:pic>
        <p:nvPicPr>
          <p:cNvPr id="6" name="Picture 2" descr="http://richzhang.github.io/colorization/resources/images/teaser3.jp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18095" y="1641561"/>
            <a:ext cx="3430667" cy="235742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https://4.bp.blogspot.com/-D7MiFwqGuNw/Vbf3lq9z8-I/AAAAAAAAApw/2Pd1hMCsnBg/s1600/image00.pn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r="50251"/>
          <a:stretch>
            <a:fillRect/>
          </a:stretch>
        </p:blipFill>
        <p:spPr bwMode="auto">
          <a:xfrm>
            <a:off x="4448762" y="4656325"/>
            <a:ext cx="3516589" cy="1767168"/>
          </a:xfrm>
          <a:prstGeom prst="rect">
            <a:avLst/>
          </a:prstGeom>
          <a:noFill/>
          <a:extLst>
            <a:ext uri="{909E8E84-426E-40DD-AFC4-6F175D3DCCD1}">
              <a14:hiddenFill xmlns:a14="http://schemas.microsoft.com/office/drawing/2010/main">
                <a:solidFill>
                  <a:srgbClr val="FFFFFF"/>
                </a:solidFill>
              </a14:hiddenFill>
            </a:ext>
          </a:extLst>
        </p:spPr>
      </p:pic>
      <p:pic>
        <p:nvPicPr>
          <p:cNvPr id="8" name="Content Placeholder 6"/>
          <p:cNvPicPr>
            <a:picLocks noChangeAspect="1"/>
          </p:cNvPicPr>
          <p:nvPr/>
        </p:nvPicPr>
        <p:blipFill rotWithShape="1">
          <a:blip r:embed="rId3"/>
          <a:srcRect l="9717" t="17025" r="24925" b="4651"/>
          <a:stretch>
            <a:fillRect/>
          </a:stretch>
        </p:blipFill>
        <p:spPr>
          <a:xfrm>
            <a:off x="5307612" y="1534094"/>
            <a:ext cx="3475341" cy="2826650"/>
          </a:xfrm>
          <a:prstGeom prst="rect">
            <a:avLst/>
          </a:prstGeom>
        </p:spPr>
      </p:pic>
      <p:pic>
        <p:nvPicPr>
          <p:cNvPr id="9" name="Content Placeholder 5"/>
          <p:cNvPicPr>
            <a:picLocks noChangeAspect="1"/>
          </p:cNvPicPr>
          <p:nvPr/>
        </p:nvPicPr>
        <p:blipFill rotWithShape="1">
          <a:blip r:embed="rId4"/>
          <a:srcRect l="1385" t="13348" r="3571" b="936"/>
          <a:stretch>
            <a:fillRect/>
          </a:stretch>
        </p:blipFill>
        <p:spPr>
          <a:xfrm>
            <a:off x="859720" y="5058887"/>
            <a:ext cx="1639639" cy="1512396"/>
          </a:xfrm>
          <a:prstGeom prst="rect">
            <a:avLst/>
          </a:prstGeom>
        </p:spPr>
      </p:pic>
      <p:sp>
        <p:nvSpPr>
          <p:cNvPr id="10" name="TextBox 9"/>
          <p:cNvSpPr txBox="1"/>
          <p:nvPr/>
        </p:nvSpPr>
        <p:spPr>
          <a:xfrm>
            <a:off x="300497" y="4294569"/>
            <a:ext cx="4699000" cy="646331"/>
          </a:xfrm>
          <a:prstGeom prst="rect">
            <a:avLst/>
          </a:prstGeom>
          <a:noFill/>
        </p:spPr>
        <p:txBody>
          <a:bodyPr wrap="square">
            <a:spAutoFit/>
          </a:bodyPr>
          <a:lstStyle/>
          <a:p>
            <a:r>
              <a:rPr lang="en-US" dirty="0">
                <a:solidFill>
                  <a:srgbClr val="FF0000"/>
                </a:solidFill>
              </a:rPr>
              <a:t>Emphasize that CNNs were used for object detection in bottom left</a:t>
            </a:r>
            <a:endParaRPr lang="en-US"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Instructor:  Smita Krishnaswamy </a:t>
            </a:r>
            <a:endParaRPr lang="en-US" dirty="0"/>
          </a:p>
          <a:p>
            <a:r>
              <a:rPr lang="en-US" dirty="0"/>
              <a:t>TA: Sumner Magruder</a:t>
            </a:r>
            <a:endParaRPr lang="en-US" dirty="0"/>
          </a:p>
          <a:p>
            <a:r>
              <a:rPr lang="en-US" dirty="0"/>
              <a:t>ULAs: Kincaid Macdonald, Ross Johnson, Chae Young Lee</a:t>
            </a:r>
            <a:endParaRPr lang="en-US" dirty="0"/>
          </a:p>
          <a:p>
            <a:endParaRPr lang="en-US" dirty="0"/>
          </a:p>
        </p:txBody>
      </p:sp>
      <p:sp>
        <p:nvSpPr>
          <p:cNvPr id="3" name="Title 2"/>
          <p:cNvSpPr>
            <a:spLocks noGrp="1"/>
          </p:cNvSpPr>
          <p:nvPr>
            <p:ph type="title"/>
          </p:nvPr>
        </p:nvSpPr>
        <p:spPr/>
        <p:txBody>
          <a:bodyPr/>
          <a:lstStyle/>
          <a:p>
            <a:r>
              <a:rPr lang="en-US" dirty="0"/>
              <a:t>Instructor TA and ULA</a:t>
            </a:r>
            <a:endParaRPr lang="en-US" dirty="0"/>
          </a:p>
        </p:txBody>
      </p:sp>
      <p:sp>
        <p:nvSpPr>
          <p:cNvPr id="5" name="Rectangle 4"/>
          <p:cNvSpPr/>
          <p:nvPr/>
        </p:nvSpPr>
        <p:spPr>
          <a:xfrm>
            <a:off x="2985182" y="5439200"/>
            <a:ext cx="913712" cy="369332"/>
          </a:xfrm>
          <a:prstGeom prst="rect">
            <a:avLst/>
          </a:prstGeom>
        </p:spPr>
        <p:txBody>
          <a:bodyPr wrap="none">
            <a:spAutoFit/>
          </a:bodyPr>
          <a:lstStyle/>
          <a:p>
            <a:r>
              <a:rPr lang="en-US" dirty="0"/>
              <a:t>Kincaid </a:t>
            </a:r>
            <a:endParaRPr lang="en-US" dirty="0"/>
          </a:p>
        </p:txBody>
      </p:sp>
      <p:pic>
        <p:nvPicPr>
          <p:cNvPr id="7" name="Picture 2" descr="Sumner MAGRUDER | Student"/>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8344" y="3429000"/>
            <a:ext cx="2011101" cy="2011101"/>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p:nvSpPr>
        <p:spPr>
          <a:xfrm>
            <a:off x="730428" y="5521315"/>
            <a:ext cx="966931" cy="369332"/>
          </a:xfrm>
          <a:prstGeom prst="rect">
            <a:avLst/>
          </a:prstGeom>
        </p:spPr>
        <p:txBody>
          <a:bodyPr wrap="none">
            <a:spAutoFit/>
          </a:bodyPr>
          <a:lstStyle/>
          <a:p>
            <a:r>
              <a:rPr lang="en-US" dirty="0"/>
              <a:t>Sumner </a:t>
            </a:r>
            <a:endParaRPr lang="en-US" dirty="0"/>
          </a:p>
        </p:txBody>
      </p:sp>
      <p:pic>
        <p:nvPicPr>
          <p:cNvPr id="8" name="Picture 4" descr="Members — Krishnaswamy Lab"/>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0039" y="3429000"/>
            <a:ext cx="2011101" cy="201110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6" descr="600+ &amp;quot;Ross Johnson&amp;quot; profiles | LinkedI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44318" y="3429000"/>
            <a:ext cx="2011102" cy="2011102"/>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p:cNvSpPr/>
          <p:nvPr/>
        </p:nvSpPr>
        <p:spPr>
          <a:xfrm>
            <a:off x="5446709" y="5521316"/>
            <a:ext cx="606320" cy="369332"/>
          </a:xfrm>
          <a:prstGeom prst="rect">
            <a:avLst/>
          </a:prstGeom>
        </p:spPr>
        <p:txBody>
          <a:bodyPr wrap="none">
            <a:spAutoFit/>
          </a:bodyPr>
          <a:lstStyle/>
          <a:p>
            <a:r>
              <a:rPr lang="en-US" dirty="0"/>
              <a:t>Ross</a:t>
            </a:r>
            <a:endParaRPr lang="en-US" dirty="0"/>
          </a:p>
        </p:txBody>
      </p:sp>
      <p:pic>
        <p:nvPicPr>
          <p:cNvPr id="1032" name="Picture 8" descr="Chae Young Le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06012" y="3429000"/>
            <a:ext cx="2011102" cy="2011102"/>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p:cNvSpPr/>
          <p:nvPr/>
        </p:nvSpPr>
        <p:spPr>
          <a:xfrm>
            <a:off x="7383980" y="5521316"/>
            <a:ext cx="1278299" cy="369332"/>
          </a:xfrm>
          <a:prstGeom prst="rect">
            <a:avLst/>
          </a:prstGeom>
        </p:spPr>
        <p:txBody>
          <a:bodyPr wrap="none">
            <a:spAutoFit/>
          </a:bodyPr>
          <a:lstStyle/>
          <a:p>
            <a:r>
              <a:rPr lang="en-US" dirty="0"/>
              <a:t>Chae Young</a:t>
            </a:r>
            <a:endParaRPr lang="en-US"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Only pixels that are close to each other in the image interact with each other (convolution layer)</a:t>
            </a:r>
            <a:endParaRPr lang="en-US" dirty="0"/>
          </a:p>
          <a:p>
            <a:r>
              <a:rPr lang="en-US" dirty="0"/>
              <a:t>Weight matrices are highly structured</a:t>
            </a:r>
            <a:endParaRPr lang="en-US" dirty="0"/>
          </a:p>
          <a:p>
            <a:r>
              <a:rPr lang="en-US" dirty="0"/>
              <a:t>“Pooling” helps to simplify output of convolution layer</a:t>
            </a:r>
            <a:endParaRPr lang="en-US" dirty="0"/>
          </a:p>
        </p:txBody>
      </p:sp>
      <p:sp>
        <p:nvSpPr>
          <p:cNvPr id="4" name="Title 3"/>
          <p:cNvSpPr>
            <a:spLocks noGrp="1"/>
          </p:cNvSpPr>
          <p:nvPr>
            <p:ph type="title"/>
          </p:nvPr>
        </p:nvSpPr>
        <p:spPr/>
        <p:txBody>
          <a:bodyPr>
            <a:normAutofit/>
          </a:bodyPr>
          <a:lstStyle/>
          <a:p>
            <a:r>
              <a:rPr lang="en-US" dirty="0"/>
              <a:t>Convolutional Neural Networks</a:t>
            </a:r>
            <a:endParaRPr lang="en-US" dirty="0"/>
          </a:p>
        </p:txBody>
      </p:sp>
      <p:pic>
        <p:nvPicPr>
          <p:cNvPr id="2" name="Picture 1"/>
          <p:cNvPicPr>
            <a:picLocks noChangeAspect="1"/>
          </p:cNvPicPr>
          <p:nvPr/>
        </p:nvPicPr>
        <p:blipFill rotWithShape="1">
          <a:blip r:embed="rId1"/>
          <a:srcRect l="1050" t="40397" r="2792" b="14686"/>
          <a:stretch>
            <a:fillRect/>
          </a:stretch>
        </p:blipFill>
        <p:spPr>
          <a:xfrm>
            <a:off x="1385888" y="3506512"/>
            <a:ext cx="5860732" cy="2800020"/>
          </a:xfrm>
          <a:prstGeom prst="rect">
            <a:avLst/>
          </a:prstGeom>
        </p:spPr>
      </p:pic>
      <p:sp>
        <p:nvSpPr>
          <p:cNvPr id="6" name="TextBox 5"/>
          <p:cNvSpPr txBox="1"/>
          <p:nvPr/>
        </p:nvSpPr>
        <p:spPr>
          <a:xfrm>
            <a:off x="7721600" y="6306532"/>
            <a:ext cx="1422400" cy="338554"/>
          </a:xfrm>
          <a:prstGeom prst="rect">
            <a:avLst/>
          </a:prstGeom>
          <a:noFill/>
        </p:spPr>
        <p:txBody>
          <a:bodyPr wrap="square" rtlCol="0">
            <a:spAutoFit/>
          </a:bodyPr>
          <a:lstStyle/>
          <a:p>
            <a:r>
              <a:rPr lang="en-US" sz="1600" dirty="0" err="1"/>
              <a:t>Yann</a:t>
            </a:r>
            <a:r>
              <a:rPr lang="en-US" sz="1600" dirty="0"/>
              <a:t> </a:t>
            </a:r>
            <a:r>
              <a:rPr lang="en-US" sz="1600" dirty="0" err="1"/>
              <a:t>LeCun</a:t>
            </a:r>
            <a:endParaRPr lang="en-US" sz="1600"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Weights from the first layer tend to look like directional filters after training</a:t>
            </a:r>
            <a:endParaRPr lang="en-US" dirty="0"/>
          </a:p>
          <a:p>
            <a:pPr lvl="1"/>
            <a:r>
              <a:rPr lang="en-US" dirty="0"/>
              <a:t>Detects edges, color change, etc.</a:t>
            </a:r>
            <a:endParaRPr lang="en-US" dirty="0"/>
          </a:p>
        </p:txBody>
      </p:sp>
      <p:sp>
        <p:nvSpPr>
          <p:cNvPr id="3" name="Title 2"/>
          <p:cNvSpPr>
            <a:spLocks noGrp="1"/>
          </p:cNvSpPr>
          <p:nvPr>
            <p:ph type="title"/>
          </p:nvPr>
        </p:nvSpPr>
        <p:spPr/>
        <p:txBody>
          <a:bodyPr>
            <a:normAutofit/>
          </a:bodyPr>
          <a:lstStyle/>
          <a:p>
            <a:r>
              <a:rPr lang="en-US" dirty="0"/>
              <a:t>Convolutional Neural Networks</a:t>
            </a:r>
            <a:endParaRPr lang="en-US" dirty="0"/>
          </a:p>
        </p:txBody>
      </p:sp>
      <p:pic>
        <p:nvPicPr>
          <p:cNvPr id="4" name="Picture 3"/>
          <p:cNvPicPr>
            <a:picLocks noChangeAspect="1"/>
          </p:cNvPicPr>
          <p:nvPr/>
        </p:nvPicPr>
        <p:blipFill rotWithShape="1">
          <a:blip r:embed="rId1"/>
          <a:srcRect l="3267" t="31258" r="7386" b="31258"/>
          <a:stretch>
            <a:fillRect/>
          </a:stretch>
        </p:blipFill>
        <p:spPr>
          <a:xfrm>
            <a:off x="663591" y="2782586"/>
            <a:ext cx="7910862" cy="3394377"/>
          </a:xfrm>
          <a:prstGeom prst="rect">
            <a:avLst/>
          </a:prstGeom>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1"/>
          <a:srcRect l="12146" t="22989" r="12783" b="20068"/>
          <a:stretch>
            <a:fillRect/>
          </a:stretch>
        </p:blipFill>
        <p:spPr>
          <a:xfrm>
            <a:off x="613352" y="2098145"/>
            <a:ext cx="7341928" cy="3779808"/>
          </a:xfrm>
          <a:prstGeom prst="rect">
            <a:avLst/>
          </a:prstGeom>
        </p:spPr>
      </p:pic>
      <p:sp>
        <p:nvSpPr>
          <p:cNvPr id="3" name="Title 2"/>
          <p:cNvSpPr>
            <a:spLocks noGrp="1"/>
          </p:cNvSpPr>
          <p:nvPr>
            <p:ph type="title"/>
          </p:nvPr>
        </p:nvSpPr>
        <p:spPr>
          <a:xfrm>
            <a:off x="88494" y="365622"/>
            <a:ext cx="8391644" cy="798991"/>
          </a:xfrm>
        </p:spPr>
        <p:txBody>
          <a:bodyPr>
            <a:normAutofit fontScale="90000"/>
          </a:bodyPr>
          <a:lstStyle/>
          <a:p>
            <a:r>
              <a:rPr lang="en-US" dirty="0"/>
              <a:t>Convolutional Neural Networks (CNNs)</a:t>
            </a:r>
            <a:endParaRPr lang="en-US" dirty="0"/>
          </a:p>
        </p:txBody>
      </p:sp>
      <p:sp>
        <p:nvSpPr>
          <p:cNvPr id="6" name="TextBox 5"/>
          <p:cNvSpPr txBox="1"/>
          <p:nvPr/>
        </p:nvSpPr>
        <p:spPr>
          <a:xfrm>
            <a:off x="6975835" y="6306532"/>
            <a:ext cx="2168165" cy="338554"/>
          </a:xfrm>
          <a:prstGeom prst="rect">
            <a:avLst/>
          </a:prstGeom>
          <a:noFill/>
        </p:spPr>
        <p:txBody>
          <a:bodyPr wrap="square" rtlCol="0">
            <a:spAutoFit/>
          </a:bodyPr>
          <a:lstStyle/>
          <a:p>
            <a:r>
              <a:rPr lang="en-US" sz="1600" dirty="0" err="1"/>
              <a:t>Goodfellow</a:t>
            </a:r>
            <a:r>
              <a:rPr lang="en-US" sz="1600" dirty="0"/>
              <a:t> et al., 2016</a:t>
            </a:r>
            <a:endParaRPr lang="en-US" sz="1600" dirty="0"/>
          </a:p>
        </p:txBody>
      </p:sp>
      <p:sp>
        <p:nvSpPr>
          <p:cNvPr id="7" name="TextBox 6"/>
          <p:cNvSpPr txBox="1"/>
          <p:nvPr/>
        </p:nvSpPr>
        <p:spPr>
          <a:xfrm>
            <a:off x="2253916" y="980047"/>
            <a:ext cx="4636168" cy="1015663"/>
          </a:xfrm>
          <a:prstGeom prst="rect">
            <a:avLst/>
          </a:prstGeom>
          <a:noFill/>
        </p:spPr>
        <p:txBody>
          <a:bodyPr wrap="square">
            <a:spAutoFit/>
          </a:bodyPr>
          <a:lstStyle/>
          <a:p>
            <a:r>
              <a:rPr lang="en-US" altLang="zh-CN" sz="2000" dirty="0"/>
              <a:t>de</a:t>
            </a:r>
            <a:r>
              <a:rPr lang="en-US" sz="2000" dirty="0"/>
              <a:t>ep</a:t>
            </a:r>
            <a:r>
              <a:rPr lang="en-US" sz="2000" baseline="0" dirty="0"/>
              <a:t> neural networks have led to great success in </a:t>
            </a:r>
            <a:r>
              <a:rPr lang="en-US" sz="2000" baseline="0" dirty="0">
                <a:highlight>
                  <a:srgbClr val="FFFF00"/>
                </a:highlight>
              </a:rPr>
              <a:t>image classification </a:t>
            </a:r>
            <a:r>
              <a:rPr lang="en-US" sz="2000" baseline="0" dirty="0"/>
              <a:t>every year, largely due variations on </a:t>
            </a:r>
            <a:r>
              <a:rPr lang="en-US" sz="2000" baseline="0" dirty="0">
                <a:highlight>
                  <a:srgbClr val="FFFF00"/>
                </a:highlight>
              </a:rPr>
              <a:t>CNNs</a:t>
            </a:r>
            <a:endParaRPr lang="en-US" sz="2000" dirty="0">
              <a:highlight>
                <a:srgbClr val="FFFF00"/>
              </a:highlight>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Graph Neural Networks</a:t>
            </a:r>
            <a:endParaRPr lang="en-US" dirty="0"/>
          </a:p>
        </p:txBody>
      </p:sp>
      <p:pic>
        <p:nvPicPr>
          <p:cNvPr id="4" name="Picture 3"/>
          <p:cNvPicPr>
            <a:picLocks noChangeAspect="1"/>
          </p:cNvPicPr>
          <p:nvPr/>
        </p:nvPicPr>
        <p:blipFill>
          <a:blip r:embed="rId1"/>
          <a:stretch>
            <a:fillRect/>
          </a:stretch>
        </p:blipFill>
        <p:spPr>
          <a:xfrm>
            <a:off x="504449" y="2347782"/>
            <a:ext cx="7647972" cy="2633663"/>
          </a:xfrm>
          <a:prstGeom prst="rect">
            <a:avLst/>
          </a:prstGeom>
        </p:spPr>
      </p:pic>
      <p:sp>
        <p:nvSpPr>
          <p:cNvPr id="5" name="TextBox 4"/>
          <p:cNvSpPr txBox="1"/>
          <p:nvPr/>
        </p:nvSpPr>
        <p:spPr>
          <a:xfrm>
            <a:off x="4826643" y="6030410"/>
            <a:ext cx="1729704" cy="369332"/>
          </a:xfrm>
          <a:prstGeom prst="rect">
            <a:avLst/>
          </a:prstGeom>
          <a:noFill/>
        </p:spPr>
        <p:txBody>
          <a:bodyPr wrap="none" rtlCol="0">
            <a:spAutoFit/>
          </a:bodyPr>
          <a:lstStyle/>
          <a:p>
            <a:r>
              <a:rPr lang="en-US" dirty="0"/>
              <a:t>[Hamilton et. Al]</a:t>
            </a:r>
            <a:endParaRPr lang="en-US"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Useful when time is important</a:t>
            </a:r>
            <a:endParaRPr lang="en-US" dirty="0"/>
          </a:p>
        </p:txBody>
      </p:sp>
      <p:sp>
        <p:nvSpPr>
          <p:cNvPr id="3" name="Title 2"/>
          <p:cNvSpPr>
            <a:spLocks noGrp="1"/>
          </p:cNvSpPr>
          <p:nvPr>
            <p:ph type="title"/>
          </p:nvPr>
        </p:nvSpPr>
        <p:spPr/>
        <p:txBody>
          <a:bodyPr>
            <a:normAutofit fontScale="90000"/>
          </a:bodyPr>
          <a:lstStyle/>
          <a:p>
            <a:r>
              <a:rPr lang="en-US" dirty="0"/>
              <a:t>Recurrent Neural Networks (RNNs)</a:t>
            </a:r>
            <a:endParaRPr lang="en-US" dirty="0"/>
          </a:p>
        </p:txBody>
      </p:sp>
      <p:pic>
        <p:nvPicPr>
          <p:cNvPr id="4" name="Picture 4" descr="https://4.bp.blogspot.com/-D7MiFwqGuNw/Vbf3lq9z8-I/AAAAAAAAApw/2Pd1hMCsnBg/s1600/image00.pn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l="50215" r="24991"/>
          <a:stretch>
            <a:fillRect/>
          </a:stretch>
        </p:blipFill>
        <p:spPr bwMode="auto">
          <a:xfrm>
            <a:off x="6324600" y="4541715"/>
            <a:ext cx="1752600" cy="1767168"/>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4"/>
          <p:cNvPicPr>
            <a:picLocks noChangeAspect="1"/>
          </p:cNvPicPr>
          <p:nvPr/>
        </p:nvPicPr>
        <p:blipFill rotWithShape="1">
          <a:blip r:embed="rId2"/>
          <a:srcRect l="3629" t="22988" r="5808" b="7546"/>
          <a:stretch>
            <a:fillRect/>
          </a:stretch>
        </p:blipFill>
        <p:spPr>
          <a:xfrm>
            <a:off x="5734130" y="1134900"/>
            <a:ext cx="3295570" cy="2585413"/>
          </a:xfrm>
          <a:prstGeom prst="rect">
            <a:avLst/>
          </a:prstGeom>
        </p:spPr>
      </p:pic>
      <p:pic>
        <p:nvPicPr>
          <p:cNvPr id="6" name="Content Placeholder 5"/>
          <p:cNvPicPr>
            <a:picLocks noChangeAspect="1"/>
          </p:cNvPicPr>
          <p:nvPr/>
        </p:nvPicPr>
        <p:blipFill rotWithShape="1">
          <a:blip r:embed="rId3"/>
          <a:srcRect l="1385" t="13348" r="3571" b="936"/>
          <a:stretch>
            <a:fillRect/>
          </a:stretch>
        </p:blipFill>
        <p:spPr>
          <a:xfrm>
            <a:off x="345504" y="1971786"/>
            <a:ext cx="4714176" cy="434833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In </a:t>
            </a:r>
            <a:r>
              <a:rPr lang="en-US" dirty="0" err="1"/>
              <a:t>feedforward</a:t>
            </a:r>
            <a:r>
              <a:rPr lang="en-US" dirty="0"/>
              <a:t> nets (everything we’ve considered so far), activations of later layers are completely determined by the </a:t>
            </a:r>
            <a:r>
              <a:rPr lang="en-US" dirty="0">
                <a:highlight>
                  <a:srgbClr val="FFFF00"/>
                </a:highlight>
              </a:rPr>
              <a:t>input</a:t>
            </a:r>
            <a:endParaRPr lang="en-US" dirty="0">
              <a:highlight>
                <a:srgbClr val="FFFF00"/>
              </a:highlight>
            </a:endParaRPr>
          </a:p>
          <a:p>
            <a:r>
              <a:rPr lang="en-US" dirty="0"/>
              <a:t>RNNs allow the hidden layers to be affected by </a:t>
            </a:r>
            <a:r>
              <a:rPr lang="en-US" dirty="0">
                <a:highlight>
                  <a:srgbClr val="FFFF00"/>
                </a:highlight>
              </a:rPr>
              <a:t>activations at earlier times </a:t>
            </a:r>
            <a:r>
              <a:rPr lang="en-US" dirty="0"/>
              <a:t>(i.e. feedback)</a:t>
            </a:r>
            <a:endParaRPr lang="en-US" dirty="0"/>
          </a:p>
          <a:p>
            <a:pPr lvl="1"/>
            <a:r>
              <a:rPr lang="en-US" dirty="0"/>
              <a:t>E.g. a neuron’s activation may include as input its activation at an earlier time</a:t>
            </a:r>
            <a:endParaRPr lang="en-US" dirty="0"/>
          </a:p>
          <a:p>
            <a:pPr lvl="1"/>
            <a:r>
              <a:rPr lang="en-US" dirty="0"/>
              <a:t>Cycles are now included in the network</a:t>
            </a:r>
            <a:endParaRPr lang="en-US" dirty="0"/>
          </a:p>
          <a:p>
            <a:r>
              <a:rPr lang="en-US" dirty="0"/>
              <a:t>This time-varying behavior make RNNs useful for analyzing data that change over time (e.g. speech)</a:t>
            </a:r>
            <a:endParaRPr lang="en-US" dirty="0"/>
          </a:p>
          <a:p>
            <a:r>
              <a:rPr lang="en-US" dirty="0"/>
              <a:t>Training can be difficult for long-term dependencies</a:t>
            </a:r>
            <a:endParaRPr lang="en-US" dirty="0"/>
          </a:p>
          <a:p>
            <a:endParaRPr lang="en-US" dirty="0"/>
          </a:p>
        </p:txBody>
      </p:sp>
      <p:sp>
        <p:nvSpPr>
          <p:cNvPr id="3" name="Title 2"/>
          <p:cNvSpPr>
            <a:spLocks noGrp="1"/>
          </p:cNvSpPr>
          <p:nvPr>
            <p:ph type="title"/>
          </p:nvPr>
        </p:nvSpPr>
        <p:spPr/>
        <p:txBody>
          <a:bodyPr>
            <a:normAutofit fontScale="90000"/>
          </a:bodyPr>
          <a:lstStyle/>
          <a:p>
            <a:r>
              <a:rPr lang="en-US" dirty="0"/>
              <a:t>Recurrent Neural Networks (RNNs)</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Recurrent Neural Network</a:t>
            </a:r>
            <a:endParaRPr lang="en-US" dirty="0"/>
          </a:p>
        </p:txBody>
      </p:sp>
      <p:sp>
        <p:nvSpPr>
          <p:cNvPr id="4" name="TextBox 3"/>
          <p:cNvSpPr txBox="1"/>
          <p:nvPr/>
        </p:nvSpPr>
        <p:spPr>
          <a:xfrm>
            <a:off x="457200" y="6379285"/>
            <a:ext cx="8229599" cy="276999"/>
          </a:xfrm>
          <a:prstGeom prst="rect">
            <a:avLst/>
          </a:prstGeom>
          <a:noFill/>
        </p:spPr>
        <p:txBody>
          <a:bodyPr wrap="square" rtlCol="0">
            <a:spAutoFit/>
          </a:bodyPr>
          <a:lstStyle/>
          <a:p>
            <a:r>
              <a:rPr lang="en-US" sz="1200" dirty="0"/>
              <a:t>By </a:t>
            </a:r>
            <a:r>
              <a:rPr lang="en-US" sz="1200" dirty="0" err="1"/>
              <a:t>Chrislb</a:t>
            </a:r>
            <a:r>
              <a:rPr lang="en-US" sz="1200" dirty="0"/>
              <a:t> - created by </a:t>
            </a:r>
            <a:r>
              <a:rPr lang="en-US" sz="1200" dirty="0" err="1"/>
              <a:t>Chrislb</a:t>
            </a:r>
            <a:r>
              <a:rPr lang="en-US" sz="1200" dirty="0"/>
              <a:t>, CC BY-SA 3.0, https://commons.wikimedia.org/w/index.php?curid=224513</a:t>
            </a:r>
            <a:endParaRPr lang="en-US" sz="1200" dirty="0"/>
          </a:p>
        </p:txBody>
      </p:sp>
      <p:pic>
        <p:nvPicPr>
          <p:cNvPr id="7" name="Picture 6"/>
          <p:cNvPicPr>
            <a:picLocks noChangeAspect="1"/>
          </p:cNvPicPr>
          <p:nvPr/>
        </p:nvPicPr>
        <p:blipFill>
          <a:blip r:embed="rId1"/>
          <a:stretch>
            <a:fillRect/>
          </a:stretch>
        </p:blipFill>
        <p:spPr>
          <a:xfrm>
            <a:off x="296922" y="1149350"/>
            <a:ext cx="7797800" cy="4559300"/>
          </a:xfrm>
          <a:prstGeom prst="rect">
            <a:avLst/>
          </a:prstGeom>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Transformers</a:t>
            </a:r>
            <a:endParaRPr lang="en-US" dirty="0"/>
          </a:p>
        </p:txBody>
      </p:sp>
      <p:pic>
        <p:nvPicPr>
          <p:cNvPr id="5" name="Picture 4"/>
          <p:cNvPicPr>
            <a:picLocks noChangeAspect="1"/>
          </p:cNvPicPr>
          <p:nvPr/>
        </p:nvPicPr>
        <p:blipFill>
          <a:blip r:embed="rId1"/>
          <a:stretch>
            <a:fillRect/>
          </a:stretch>
        </p:blipFill>
        <p:spPr>
          <a:xfrm>
            <a:off x="1824885" y="1112604"/>
            <a:ext cx="5085201" cy="5149300"/>
          </a:xfrm>
          <a:prstGeom prst="rect">
            <a:avLst/>
          </a:prstGeom>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Attempts to compress the data and then reconstruct the input</a:t>
            </a:r>
            <a:endParaRPr lang="en-US" dirty="0"/>
          </a:p>
        </p:txBody>
      </p:sp>
      <p:sp>
        <p:nvSpPr>
          <p:cNvPr id="3" name="Title 2"/>
          <p:cNvSpPr>
            <a:spLocks noGrp="1"/>
          </p:cNvSpPr>
          <p:nvPr>
            <p:ph type="title"/>
          </p:nvPr>
        </p:nvSpPr>
        <p:spPr/>
        <p:txBody>
          <a:bodyPr/>
          <a:lstStyle/>
          <a:p>
            <a:r>
              <a:rPr lang="en-US" dirty="0" err="1"/>
              <a:t>Autoencoders</a:t>
            </a:r>
            <a:endParaRPr lang="en-US" dirty="0"/>
          </a:p>
        </p:txBody>
      </p:sp>
      <p:pic>
        <p:nvPicPr>
          <p:cNvPr id="18434" name="Picture 2" descr="https://upload.wikimedia.org/wikipedia/commons/2/28/Autoencoder_structure.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508760" y="1882803"/>
            <a:ext cx="6101080" cy="456003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208344" y="6442842"/>
            <a:ext cx="7330440" cy="261610"/>
          </a:xfrm>
          <a:prstGeom prst="rect">
            <a:avLst/>
          </a:prstGeom>
          <a:noFill/>
        </p:spPr>
        <p:txBody>
          <a:bodyPr wrap="square" rtlCol="0">
            <a:spAutoFit/>
          </a:bodyPr>
          <a:lstStyle/>
          <a:p>
            <a:r>
              <a:rPr lang="en-US" sz="1100" dirty="0"/>
              <a:t>By </a:t>
            </a:r>
            <a:r>
              <a:rPr lang="en-US" sz="1100" dirty="0" err="1"/>
              <a:t>Chervinskii</a:t>
            </a:r>
            <a:r>
              <a:rPr lang="en-US" sz="1100" dirty="0"/>
              <a:t> - Own work, CC BY-SA 4.0, https://commons.wikimedia.org/w/index.php?curid=45555552</a:t>
            </a:r>
            <a:endParaRPr lang="en-US" dirty="0"/>
          </a:p>
        </p:txBody>
      </p:sp>
      <p:sp>
        <p:nvSpPr>
          <p:cNvPr id="6" name="TextBox 5"/>
          <p:cNvSpPr txBox="1"/>
          <p:nvPr/>
        </p:nvSpPr>
        <p:spPr>
          <a:xfrm rot="5400000">
            <a:off x="6622566" y="3855720"/>
            <a:ext cx="1605216" cy="369332"/>
          </a:xfrm>
          <a:prstGeom prst="rect">
            <a:avLst/>
          </a:prstGeom>
          <a:noFill/>
        </p:spPr>
        <p:txBody>
          <a:bodyPr wrap="square" rtlCol="0">
            <a:spAutoFit/>
          </a:bodyPr>
          <a:lstStyle/>
          <a:p>
            <a:r>
              <a:rPr lang="en-US" dirty="0"/>
              <a:t>Reconstruction</a:t>
            </a:r>
            <a:endParaRPr lang="en-US" dirty="0"/>
          </a:p>
        </p:txBody>
      </p:sp>
      <p:sp>
        <p:nvSpPr>
          <p:cNvPr id="8" name="TextBox 7"/>
          <p:cNvSpPr txBox="1"/>
          <p:nvPr/>
        </p:nvSpPr>
        <p:spPr>
          <a:xfrm>
            <a:off x="3617901" y="1921566"/>
            <a:ext cx="2002242" cy="369332"/>
          </a:xfrm>
          <a:prstGeom prst="rect">
            <a:avLst/>
          </a:prstGeom>
          <a:noFill/>
        </p:spPr>
        <p:txBody>
          <a:bodyPr wrap="square" rtlCol="0">
            <a:spAutoFit/>
          </a:bodyPr>
          <a:lstStyle/>
          <a:p>
            <a:r>
              <a:rPr lang="en-US" dirty="0"/>
              <a:t>“Bottleneck” layer</a:t>
            </a:r>
            <a:endParaRPr lang="en-US" dirty="0"/>
          </a:p>
        </p:txBody>
      </p:sp>
      <p:sp>
        <p:nvSpPr>
          <p:cNvPr id="9" name="TextBox 8"/>
          <p:cNvSpPr txBox="1"/>
          <p:nvPr/>
        </p:nvSpPr>
        <p:spPr>
          <a:xfrm>
            <a:off x="1268401" y="694816"/>
            <a:ext cx="4699000" cy="369332"/>
          </a:xfrm>
          <a:prstGeom prst="rect">
            <a:avLst/>
          </a:prstGeom>
          <a:noFill/>
        </p:spPr>
        <p:txBody>
          <a:bodyPr wrap="square">
            <a:spAutoFit/>
          </a:bodyPr>
          <a:lstStyle/>
          <a:p>
            <a:r>
              <a:rPr lang="en-US" dirty="0">
                <a:solidFill>
                  <a:srgbClr val="FF0000"/>
                </a:solidFill>
              </a:rPr>
              <a:t>Somewhat similar idea to PCA</a:t>
            </a:r>
            <a:endParaRPr lang="en-US" dirty="0">
              <a:solidFill>
                <a:srgbClr val="FF0000"/>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77864" y="1928788"/>
            <a:ext cx="8821356" cy="4380572"/>
          </a:xfrm>
        </p:spPr>
        <p:txBody>
          <a:bodyPr/>
          <a:lstStyle/>
          <a:p>
            <a:r>
              <a:rPr lang="en-US" dirty="0" err="1"/>
              <a:t>Pretraining</a:t>
            </a:r>
            <a:endParaRPr lang="en-US" dirty="0"/>
          </a:p>
          <a:p>
            <a:r>
              <a:rPr lang="en-US" dirty="0"/>
              <a:t>Dimensionality reduction</a:t>
            </a:r>
            <a:endParaRPr lang="en-US" dirty="0"/>
          </a:p>
          <a:p>
            <a:pPr lvl="1"/>
            <a:r>
              <a:rPr lang="en-US" dirty="0"/>
              <a:t>Information retrieval</a:t>
            </a:r>
            <a:endParaRPr lang="en-US" dirty="0"/>
          </a:p>
          <a:p>
            <a:pPr lvl="1"/>
            <a:r>
              <a:rPr lang="en-US" dirty="0" err="1"/>
              <a:t>Denoising</a:t>
            </a:r>
            <a:endParaRPr lang="en-US" dirty="0"/>
          </a:p>
          <a:p>
            <a:pPr lvl="1"/>
            <a:r>
              <a:rPr lang="en-US" dirty="0"/>
              <a:t>Data compression</a:t>
            </a:r>
            <a:endParaRPr lang="en-US" dirty="0"/>
          </a:p>
          <a:p>
            <a:r>
              <a:rPr lang="en-US" dirty="0"/>
              <a:t>Generative modeling</a:t>
            </a:r>
            <a:endParaRPr lang="en-US" dirty="0"/>
          </a:p>
          <a:p>
            <a:r>
              <a:rPr lang="en-US" dirty="0"/>
              <a:t>Batch correction</a:t>
            </a:r>
            <a:endParaRPr lang="en-US" dirty="0"/>
          </a:p>
        </p:txBody>
      </p:sp>
      <p:sp>
        <p:nvSpPr>
          <p:cNvPr id="3" name="Title 2"/>
          <p:cNvSpPr>
            <a:spLocks noGrp="1"/>
          </p:cNvSpPr>
          <p:nvPr>
            <p:ph type="title"/>
          </p:nvPr>
        </p:nvSpPr>
        <p:spPr/>
        <p:txBody>
          <a:bodyPr/>
          <a:lstStyle/>
          <a:p>
            <a:r>
              <a:rPr lang="en-US" dirty="0" err="1"/>
              <a:t>Autoencoder</a:t>
            </a:r>
            <a:r>
              <a:rPr lang="en-US" dirty="0"/>
              <a:t> Applications</a:t>
            </a:r>
            <a:endParaRPr lang="en-US" dirty="0"/>
          </a:p>
        </p:txBody>
      </p:sp>
      <p:pic>
        <p:nvPicPr>
          <p:cNvPr id="4" name="Picture 3"/>
          <p:cNvPicPr>
            <a:picLocks noChangeAspect="1"/>
          </p:cNvPicPr>
          <p:nvPr/>
        </p:nvPicPr>
        <p:blipFill rotWithShape="1">
          <a:blip r:embed="rId1"/>
          <a:srcRect l="4851" t="44579" r="6910" b="2914"/>
          <a:stretch>
            <a:fillRect/>
          </a:stretch>
        </p:blipFill>
        <p:spPr>
          <a:xfrm>
            <a:off x="4305300" y="1928788"/>
            <a:ext cx="4693920" cy="2856802"/>
          </a:xfrm>
          <a:prstGeom prst="rect">
            <a:avLst/>
          </a:prstGeom>
        </p:spPr>
      </p:pic>
      <p:sp>
        <p:nvSpPr>
          <p:cNvPr id="5" name="TextBox 4"/>
          <p:cNvSpPr txBox="1"/>
          <p:nvPr/>
        </p:nvSpPr>
        <p:spPr>
          <a:xfrm>
            <a:off x="5568177" y="4827806"/>
            <a:ext cx="2168165" cy="338554"/>
          </a:xfrm>
          <a:prstGeom prst="rect">
            <a:avLst/>
          </a:prstGeom>
          <a:noFill/>
        </p:spPr>
        <p:txBody>
          <a:bodyPr wrap="square" rtlCol="0">
            <a:spAutoFit/>
          </a:bodyPr>
          <a:lstStyle/>
          <a:p>
            <a:r>
              <a:rPr lang="en-US" sz="1600" dirty="0" err="1"/>
              <a:t>Goodfellow</a:t>
            </a:r>
            <a:r>
              <a:rPr lang="en-US" sz="1600" dirty="0"/>
              <a:t> et al., 2016</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Office hours</a:t>
            </a:r>
            <a:endParaRPr lang="en-US" dirty="0"/>
          </a:p>
        </p:txBody>
      </p:sp>
      <p:sp>
        <p:nvSpPr>
          <p:cNvPr id="3" name="Content Placeholder 2"/>
          <p:cNvSpPr>
            <a:spLocks noGrp="1"/>
          </p:cNvSpPr>
          <p:nvPr>
            <p:ph idx="1"/>
          </p:nvPr>
        </p:nvSpPr>
        <p:spPr>
          <a:xfrm>
            <a:off x="628650" y="1109034"/>
            <a:ext cx="7886700" cy="5362113"/>
          </a:xfrm>
        </p:spPr>
        <p:txBody>
          <a:bodyPr>
            <a:normAutofit/>
          </a:bodyPr>
          <a:lstStyle/>
          <a:p>
            <a:r>
              <a:rPr lang="en-US" dirty="0"/>
              <a:t>Office hours by ZOOM: 991 8356 1572</a:t>
            </a:r>
            <a:endParaRPr lang="en-US" dirty="0"/>
          </a:p>
          <a:p>
            <a:pPr lvl="1"/>
            <a:r>
              <a:rPr lang="en-US" b="1" dirty="0"/>
              <a:t>Instructor Office Hours: After class Tuesdays 1-2</a:t>
            </a:r>
            <a:endParaRPr lang="en-US" b="1" dirty="0"/>
          </a:p>
          <a:p>
            <a:pPr lvl="2"/>
            <a:r>
              <a:rPr lang="en-US" dirty="0"/>
              <a:t>OR by appointment (email me). </a:t>
            </a:r>
            <a:endParaRPr lang="en-US" dirty="0"/>
          </a:p>
          <a:p>
            <a:pPr lvl="1"/>
            <a:endParaRPr lang="en-US" dirty="0"/>
          </a:p>
          <a:p>
            <a:pPr lvl="1"/>
            <a:r>
              <a:rPr lang="en-US" b="1" dirty="0"/>
              <a:t>Sumner: Monday 10-12pm</a:t>
            </a:r>
            <a:endParaRPr lang="en-US" dirty="0"/>
          </a:p>
          <a:p>
            <a:pPr lvl="1"/>
            <a:endParaRPr lang="en-US" dirty="0"/>
          </a:p>
          <a:p>
            <a:pPr lvl="1"/>
            <a:r>
              <a:rPr lang="en-US" b="1" dirty="0"/>
              <a:t>Kincaid: Friday 3-5pm</a:t>
            </a:r>
            <a:endParaRPr lang="en-US" dirty="0"/>
          </a:p>
          <a:p>
            <a:pPr marL="457200" lvl="1" indent="0">
              <a:buNone/>
            </a:pPr>
            <a:endParaRPr lang="en-US" b="1" dirty="0"/>
          </a:p>
          <a:p>
            <a:pPr lvl="1"/>
            <a:r>
              <a:rPr lang="en-US" b="1" dirty="0"/>
              <a:t>Ross: Tuesdays 7:3—9:30pm </a:t>
            </a:r>
            <a:endParaRPr lang="en-US" b="1" dirty="0"/>
          </a:p>
          <a:p>
            <a:pPr lvl="1"/>
            <a:endParaRPr lang="en-US" b="1" dirty="0"/>
          </a:p>
          <a:p>
            <a:pPr lvl="1"/>
            <a:r>
              <a:rPr lang="en-US" b="1" dirty="0"/>
              <a:t>Chae Young: Wednesdays 7-9pm</a:t>
            </a:r>
            <a:endParaRPr lang="en-US" b="1" dirty="0"/>
          </a:p>
          <a:p>
            <a:r>
              <a:rPr lang="en-US" dirty="0"/>
              <a:t>These may be subject to change</a:t>
            </a:r>
            <a:endParaRPr lang="en-US"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Very deep neural nets are difficult to train</a:t>
            </a:r>
            <a:endParaRPr lang="en-US" dirty="0"/>
          </a:p>
          <a:p>
            <a:pPr lvl="1"/>
            <a:r>
              <a:rPr lang="en-US" dirty="0"/>
              <a:t>Accuracy can degrade with deeper networks</a:t>
            </a:r>
            <a:endParaRPr lang="en-US" dirty="0"/>
          </a:p>
          <a:p>
            <a:r>
              <a:rPr lang="en-US" dirty="0" err="1"/>
              <a:t>ResNet</a:t>
            </a:r>
            <a:r>
              <a:rPr lang="en-US" dirty="0"/>
              <a:t> developed a framework to address this degradation</a:t>
            </a:r>
            <a:endParaRPr lang="en-US" dirty="0"/>
          </a:p>
          <a:p>
            <a:pPr lvl="1"/>
            <a:r>
              <a:rPr lang="en-US" dirty="0"/>
              <a:t>Successfully trained a 152 layer network</a:t>
            </a:r>
            <a:endParaRPr lang="en-US" dirty="0"/>
          </a:p>
          <a:p>
            <a:pPr lvl="1"/>
            <a:r>
              <a:rPr lang="en-US" dirty="0"/>
              <a:t>Won the ILSVRC 2015 image classification task</a:t>
            </a:r>
            <a:endParaRPr lang="en-US" dirty="0"/>
          </a:p>
        </p:txBody>
      </p:sp>
      <p:sp>
        <p:nvSpPr>
          <p:cNvPr id="3" name="Title 2"/>
          <p:cNvSpPr>
            <a:spLocks noGrp="1"/>
          </p:cNvSpPr>
          <p:nvPr>
            <p:ph type="title"/>
          </p:nvPr>
        </p:nvSpPr>
        <p:spPr/>
        <p:txBody>
          <a:bodyPr>
            <a:normAutofit fontScale="90000"/>
          </a:bodyPr>
          <a:lstStyle/>
          <a:p>
            <a:r>
              <a:rPr lang="en-US" dirty="0"/>
              <a:t>Ultra Deep Learning (e.g. </a:t>
            </a:r>
            <a:r>
              <a:rPr lang="en-US" dirty="0" err="1"/>
              <a:t>ResNet</a:t>
            </a:r>
            <a:r>
              <a:rPr lang="en-US" dirty="0"/>
              <a:t>)</a:t>
            </a:r>
            <a:endParaRPr lang="en-US" dirty="0"/>
          </a:p>
        </p:txBody>
      </p:sp>
      <p:sp>
        <p:nvSpPr>
          <p:cNvPr id="4" name="TextBox 3"/>
          <p:cNvSpPr txBox="1"/>
          <p:nvPr/>
        </p:nvSpPr>
        <p:spPr>
          <a:xfrm>
            <a:off x="6416040" y="6306532"/>
            <a:ext cx="2727960" cy="338554"/>
          </a:xfrm>
          <a:prstGeom prst="rect">
            <a:avLst/>
          </a:prstGeom>
          <a:noFill/>
        </p:spPr>
        <p:txBody>
          <a:bodyPr wrap="square" rtlCol="0">
            <a:spAutoFit/>
          </a:bodyPr>
          <a:lstStyle/>
          <a:p>
            <a:r>
              <a:rPr lang="en-US" sz="1600" dirty="0"/>
              <a:t>arxiv.org/abs/1512.03385</a:t>
            </a:r>
            <a:endParaRPr lang="en-US" sz="1600" dirty="0"/>
          </a:p>
        </p:txBody>
      </p:sp>
      <p:pic>
        <p:nvPicPr>
          <p:cNvPr id="5" name="Picture 4"/>
          <p:cNvPicPr>
            <a:picLocks noChangeAspect="1"/>
          </p:cNvPicPr>
          <p:nvPr/>
        </p:nvPicPr>
        <p:blipFill rotWithShape="1">
          <a:blip r:embed="rId1"/>
          <a:srcRect l="1049" t="37919" r="9287" b="12517"/>
          <a:stretch>
            <a:fillRect/>
          </a:stretch>
        </p:blipFill>
        <p:spPr>
          <a:xfrm>
            <a:off x="2286000" y="3841958"/>
            <a:ext cx="4130040" cy="2335005"/>
          </a:xfrm>
          <a:prstGeom prst="rect">
            <a:avLst/>
          </a:prstGeom>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GANs</a:t>
            </a:r>
            <a:endParaRPr lang="en-US" dirty="0"/>
          </a:p>
        </p:txBody>
      </p:sp>
      <p:pic>
        <p:nvPicPr>
          <p:cNvPr id="7" name="Picture 6"/>
          <p:cNvPicPr>
            <a:picLocks noChangeAspect="1"/>
          </p:cNvPicPr>
          <p:nvPr/>
        </p:nvPicPr>
        <p:blipFill>
          <a:blip r:embed="rId1"/>
          <a:stretch>
            <a:fillRect/>
          </a:stretch>
        </p:blipFill>
        <p:spPr>
          <a:xfrm>
            <a:off x="723900" y="1752600"/>
            <a:ext cx="7696200" cy="3352800"/>
          </a:xfrm>
          <a:prstGeom prst="rect">
            <a:avLst/>
          </a:prstGeom>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Generative Models</a:t>
            </a:r>
            <a:endParaRPr lang="en-US" dirty="0"/>
          </a:p>
        </p:txBody>
      </p:sp>
      <p:pic>
        <p:nvPicPr>
          <p:cNvPr id="4" name="Picture 3"/>
          <p:cNvPicPr>
            <a:picLocks noChangeAspect="1"/>
          </p:cNvPicPr>
          <p:nvPr/>
        </p:nvPicPr>
        <p:blipFill rotWithShape="1">
          <a:blip r:embed="rId1"/>
          <a:srcRect l="1208" t="21191" r="2317" b="3533"/>
          <a:stretch>
            <a:fillRect/>
          </a:stretch>
        </p:blipFill>
        <p:spPr>
          <a:xfrm>
            <a:off x="1307113" y="1647047"/>
            <a:ext cx="6529773" cy="5210953"/>
          </a:xfrm>
          <a:prstGeom prst="rect">
            <a:avLst/>
          </a:prstGeom>
        </p:spPr>
      </p:pic>
      <p:sp>
        <p:nvSpPr>
          <p:cNvPr id="5" name="TextBox 4"/>
          <p:cNvSpPr txBox="1"/>
          <p:nvPr/>
        </p:nvSpPr>
        <p:spPr>
          <a:xfrm>
            <a:off x="2019300" y="723717"/>
            <a:ext cx="4699000" cy="923330"/>
          </a:xfrm>
          <a:prstGeom prst="rect">
            <a:avLst/>
          </a:prstGeom>
          <a:noFill/>
        </p:spPr>
        <p:txBody>
          <a:bodyPr wrap="square">
            <a:spAutoFit/>
          </a:bodyPr>
          <a:lstStyle/>
          <a:p>
            <a:r>
              <a:rPr lang="en-US" dirty="0"/>
              <a:t>Visualization of samples from the model. </a:t>
            </a:r>
            <a:endParaRPr lang="en-US" dirty="0"/>
          </a:p>
          <a:p>
            <a:r>
              <a:rPr lang="en-US" dirty="0"/>
              <a:t>The</a:t>
            </a:r>
            <a:r>
              <a:rPr lang="en-US" baseline="0" dirty="0"/>
              <a:t> rightmost column shows the nearest training example of the column just to the left. </a:t>
            </a:r>
            <a:endParaRPr lang="en-US"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Deep Reinforcement</a:t>
            </a:r>
            <a:endParaRPr lang="en-US" dirty="0"/>
          </a:p>
        </p:txBody>
      </p:sp>
      <p:pic>
        <p:nvPicPr>
          <p:cNvPr id="5" name="Content Placeholder 4"/>
          <p:cNvPicPr>
            <a:picLocks noGrp="1" noChangeAspect="1"/>
          </p:cNvPicPr>
          <p:nvPr>
            <p:ph idx="1"/>
          </p:nvPr>
        </p:nvPicPr>
        <p:blipFill rotWithShape="1">
          <a:blip r:embed="rId1"/>
          <a:srcRect t="16528" r="40773" b="26628"/>
          <a:stretch>
            <a:fillRect/>
          </a:stretch>
        </p:blipFill>
        <p:spPr>
          <a:xfrm>
            <a:off x="266218" y="2263369"/>
            <a:ext cx="3811773" cy="3741754"/>
          </a:xfrm>
          <a:prstGeom prst="rect">
            <a:avLst/>
          </a:prstGeom>
        </p:spPr>
      </p:pic>
      <p:sp>
        <p:nvSpPr>
          <p:cNvPr id="8" name="TextBox 7"/>
          <p:cNvSpPr txBox="1"/>
          <p:nvPr/>
        </p:nvSpPr>
        <p:spPr>
          <a:xfrm>
            <a:off x="1095145" y="1674456"/>
            <a:ext cx="2489891" cy="338554"/>
          </a:xfrm>
          <a:prstGeom prst="rect">
            <a:avLst/>
          </a:prstGeom>
          <a:noFill/>
        </p:spPr>
        <p:txBody>
          <a:bodyPr wrap="square" rtlCol="0">
            <a:spAutoFit/>
          </a:bodyPr>
          <a:lstStyle/>
          <a:p>
            <a:pPr algn="ctr"/>
            <a:r>
              <a:rPr lang="en-US" sz="1600" dirty="0"/>
              <a:t>Alpha Go Zero</a:t>
            </a:r>
            <a:endParaRPr lang="en-US" sz="1600" dirty="0"/>
          </a:p>
        </p:txBody>
      </p:sp>
      <p:sp>
        <p:nvSpPr>
          <p:cNvPr id="9" name="TextBox 8"/>
          <p:cNvSpPr txBox="1"/>
          <p:nvPr/>
        </p:nvSpPr>
        <p:spPr>
          <a:xfrm>
            <a:off x="5583875" y="1674456"/>
            <a:ext cx="2489891" cy="338554"/>
          </a:xfrm>
          <a:prstGeom prst="rect">
            <a:avLst/>
          </a:prstGeom>
          <a:noFill/>
        </p:spPr>
        <p:txBody>
          <a:bodyPr wrap="square" rtlCol="0">
            <a:spAutoFit/>
          </a:bodyPr>
          <a:lstStyle/>
          <a:p>
            <a:pPr algn="ctr"/>
            <a:r>
              <a:rPr lang="en-US" sz="1600" dirty="0"/>
              <a:t>Alpha Zero</a:t>
            </a:r>
            <a:endParaRPr lang="en-US" sz="1600" dirty="0"/>
          </a:p>
        </p:txBody>
      </p:sp>
      <p:pic>
        <p:nvPicPr>
          <p:cNvPr id="7" name="Picture 6"/>
          <p:cNvPicPr>
            <a:picLocks noChangeAspect="1"/>
          </p:cNvPicPr>
          <p:nvPr/>
        </p:nvPicPr>
        <p:blipFill rotWithShape="1">
          <a:blip r:embed="rId2"/>
          <a:srcRect t="17783" r="27822" b="20416"/>
          <a:stretch>
            <a:fillRect/>
          </a:stretch>
        </p:blipFill>
        <p:spPr>
          <a:xfrm>
            <a:off x="4400597" y="2263369"/>
            <a:ext cx="4542136" cy="3977640"/>
          </a:xfrm>
          <a:prstGeom prst="rect">
            <a:avLst/>
          </a:prstGeom>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3964" y="2299855"/>
            <a:ext cx="8391644" cy="798991"/>
          </a:xfrm>
        </p:spPr>
        <p:txBody>
          <a:bodyPr/>
          <a:lstStyle/>
          <a:p>
            <a:r>
              <a:rPr lang="en-US" dirty="0"/>
              <a:t>Applications</a:t>
            </a:r>
            <a:endParaRPr lang="en-US"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Genomics: Enhancer Binding</a:t>
            </a:r>
            <a:endParaRPr lang="en-US" dirty="0"/>
          </a:p>
        </p:txBody>
      </p:sp>
      <p:pic>
        <p:nvPicPr>
          <p:cNvPr id="2050" name="Picture 2" descr="igure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2235200"/>
            <a:ext cx="8820150" cy="295275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368300" y="1600200"/>
            <a:ext cx="2243371" cy="369332"/>
          </a:xfrm>
          <a:prstGeom prst="rect">
            <a:avLst/>
          </a:prstGeom>
          <a:noFill/>
        </p:spPr>
        <p:txBody>
          <a:bodyPr wrap="none" rtlCol="0">
            <a:spAutoFit/>
          </a:bodyPr>
          <a:lstStyle/>
          <a:p>
            <a:r>
              <a:rPr lang="en-US" dirty="0"/>
              <a:t>(</a:t>
            </a:r>
            <a:r>
              <a:rPr lang="en-US" dirty="0" err="1"/>
              <a:t>Alipanahi</a:t>
            </a:r>
            <a:r>
              <a:rPr lang="en-US" dirty="0"/>
              <a:t> et al. 2015)</a:t>
            </a:r>
            <a:endParaRPr lang="en-US"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Image Colorization</a:t>
            </a:r>
            <a:endParaRPr lang="en-US" dirty="0"/>
          </a:p>
        </p:txBody>
      </p:sp>
      <p:pic>
        <p:nvPicPr>
          <p:cNvPr id="2050" name="Picture 2" descr="http://richzhang.github.io/colorization/resources/images/teaser3.jpg"/>
          <p:cNvPicPr>
            <a:picLocks noGrp="1" noChangeAspect="1" noChangeArrowheads="1"/>
          </p:cNvPicPr>
          <p:nvPr>
            <p:ph idx="1"/>
          </p:nvPr>
        </p:nvPicPr>
        <p:blipFill>
          <a:blip r:embed="rId1" cstate="print">
            <a:extLst>
              <a:ext uri="{28A0092B-C50C-407E-A947-70E740481C1C}">
                <a14:useLocalDpi xmlns:a14="http://schemas.microsoft.com/office/drawing/2010/main" val="0"/>
              </a:ext>
            </a:extLst>
          </a:blip>
          <a:srcRect/>
          <a:stretch>
            <a:fillRect/>
          </a:stretch>
        </p:blipFill>
        <p:spPr bwMode="auto">
          <a:xfrm>
            <a:off x="952724" y="1481902"/>
            <a:ext cx="7438920" cy="511175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810227" y="1018572"/>
            <a:ext cx="5567424" cy="369332"/>
          </a:xfrm>
          <a:prstGeom prst="rect">
            <a:avLst/>
          </a:prstGeom>
          <a:noFill/>
        </p:spPr>
        <p:txBody>
          <a:bodyPr wrap="square" rtlCol="0">
            <a:spAutoFit/>
          </a:bodyPr>
          <a:lstStyle/>
          <a:p>
            <a:r>
              <a:rPr lang="en-US" dirty="0"/>
              <a:t>(Zhang et al., 2016) </a:t>
            </a:r>
            <a:endParaRPr lang="en-US"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Style Transfer</a:t>
            </a:r>
            <a:endParaRPr lang="en-US" dirty="0"/>
          </a:p>
        </p:txBody>
      </p:sp>
      <p:sp>
        <p:nvSpPr>
          <p:cNvPr id="4" name="TextBox 3"/>
          <p:cNvSpPr txBox="1"/>
          <p:nvPr/>
        </p:nvSpPr>
        <p:spPr>
          <a:xfrm>
            <a:off x="631943" y="1577372"/>
            <a:ext cx="5567424" cy="369332"/>
          </a:xfrm>
          <a:prstGeom prst="rect">
            <a:avLst/>
          </a:prstGeom>
          <a:noFill/>
        </p:spPr>
        <p:txBody>
          <a:bodyPr wrap="square" rtlCol="0">
            <a:spAutoFit/>
          </a:bodyPr>
          <a:lstStyle/>
          <a:p>
            <a:r>
              <a:rPr lang="en-US" dirty="0"/>
              <a:t>(</a:t>
            </a:r>
            <a:r>
              <a:rPr lang="en-US" dirty="0" err="1"/>
              <a:t>Gatys</a:t>
            </a:r>
            <a:r>
              <a:rPr lang="en-US" dirty="0"/>
              <a:t> et al., 2015) </a:t>
            </a:r>
            <a:endParaRPr lang="en-US" dirty="0"/>
          </a:p>
        </p:txBody>
      </p:sp>
      <p:pic>
        <p:nvPicPr>
          <p:cNvPr id="1030" name="Picture 6" descr="https://cdn-images-1.medium.com/max/2000/1*uIlgYKjp-1ZboXK8ff6ztg.jpe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31943" y="2144254"/>
            <a:ext cx="8318753" cy="250394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 Detection </a:t>
            </a:r>
            <a:endParaRPr lang="en-US" dirty="0"/>
          </a:p>
        </p:txBody>
      </p:sp>
      <p:sp>
        <p:nvSpPr>
          <p:cNvPr id="4" name="TextBox 3"/>
          <p:cNvSpPr txBox="1"/>
          <p:nvPr/>
        </p:nvSpPr>
        <p:spPr>
          <a:xfrm>
            <a:off x="810226" y="1018572"/>
            <a:ext cx="6764053" cy="369332"/>
          </a:xfrm>
          <a:prstGeom prst="rect">
            <a:avLst/>
          </a:prstGeom>
          <a:noFill/>
        </p:spPr>
        <p:txBody>
          <a:bodyPr wrap="square" rtlCol="0">
            <a:spAutoFit/>
          </a:bodyPr>
          <a:lstStyle/>
          <a:p>
            <a:r>
              <a:rPr lang="en-US" dirty="0"/>
              <a:t>(</a:t>
            </a:r>
            <a:r>
              <a:rPr lang="en-US" dirty="0" err="1"/>
              <a:t>Krizhevsky</a:t>
            </a:r>
            <a:r>
              <a:rPr lang="en-US" dirty="0"/>
              <a:t> et al., 2012) </a:t>
            </a:r>
            <a:endParaRPr lang="en-US" dirty="0"/>
          </a:p>
        </p:txBody>
      </p:sp>
      <p:pic>
        <p:nvPicPr>
          <p:cNvPr id="7" name="Content Placeholder 6"/>
          <p:cNvPicPr>
            <a:picLocks noGrp="1" noChangeAspect="1"/>
          </p:cNvPicPr>
          <p:nvPr>
            <p:ph idx="1"/>
          </p:nvPr>
        </p:nvPicPr>
        <p:blipFill rotWithShape="1">
          <a:blip r:embed="rId1"/>
          <a:srcRect l="9717" t="17025" r="24925" b="4651"/>
          <a:stretch>
            <a:fillRect/>
          </a:stretch>
        </p:blipFill>
        <p:spPr>
          <a:xfrm>
            <a:off x="1341120" y="1607485"/>
            <a:ext cx="6065520" cy="4933358"/>
          </a:xfrm>
          <a:prstGeom prst="rect">
            <a:avLst/>
          </a:prstGeom>
        </p:spPr>
      </p:pic>
      <p:sp>
        <p:nvSpPr>
          <p:cNvPr id="6" name="TextBox 5"/>
          <p:cNvSpPr txBox="1"/>
          <p:nvPr/>
        </p:nvSpPr>
        <p:spPr>
          <a:xfrm>
            <a:off x="3968646" y="684155"/>
            <a:ext cx="4699416" cy="923330"/>
          </a:xfrm>
          <a:prstGeom prst="rect">
            <a:avLst/>
          </a:prstGeom>
          <a:noFill/>
        </p:spPr>
        <p:txBody>
          <a:bodyPr wrap="square">
            <a:spAutoFit/>
          </a:bodyPr>
          <a:lstStyle/>
          <a:p>
            <a:r>
              <a:rPr lang="en-US" dirty="0"/>
              <a:t>This was one of the breakthroughs, and</a:t>
            </a:r>
            <a:r>
              <a:rPr lang="en-US" baseline="0" dirty="0"/>
              <a:t> even better results can be obtained now.</a:t>
            </a:r>
            <a:endParaRPr lang="en-US" baseline="0" dirty="0"/>
          </a:p>
          <a:p>
            <a:r>
              <a:rPr lang="en-US" baseline="0" dirty="0"/>
              <a:t> Agaric is a type of mushroom</a:t>
            </a:r>
            <a:endParaRPr lang="en-US" dirty="0"/>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Generation</a:t>
            </a:r>
            <a:endParaRPr lang="en-US" dirty="0"/>
          </a:p>
        </p:txBody>
      </p:sp>
      <p:sp>
        <p:nvSpPr>
          <p:cNvPr id="4" name="TextBox 3"/>
          <p:cNvSpPr txBox="1"/>
          <p:nvPr/>
        </p:nvSpPr>
        <p:spPr>
          <a:xfrm>
            <a:off x="810226" y="1018572"/>
            <a:ext cx="6764053" cy="369332"/>
          </a:xfrm>
          <a:prstGeom prst="rect">
            <a:avLst/>
          </a:prstGeom>
          <a:noFill/>
        </p:spPr>
        <p:txBody>
          <a:bodyPr wrap="square" rtlCol="0">
            <a:spAutoFit/>
          </a:bodyPr>
          <a:lstStyle/>
          <a:p>
            <a:r>
              <a:rPr lang="en-US" dirty="0"/>
              <a:t>(Andrej </a:t>
            </a:r>
            <a:r>
              <a:rPr lang="en-US" dirty="0" err="1"/>
              <a:t>Karpathy</a:t>
            </a:r>
            <a:r>
              <a:rPr lang="en-US" dirty="0"/>
              <a:t> blog, 2015)</a:t>
            </a:r>
            <a:endParaRPr lang="en-US" dirty="0"/>
          </a:p>
        </p:txBody>
      </p:sp>
      <p:pic>
        <p:nvPicPr>
          <p:cNvPr id="5" name="Content Placeholder 4"/>
          <p:cNvPicPr>
            <a:picLocks noGrp="1" noChangeAspect="1"/>
          </p:cNvPicPr>
          <p:nvPr>
            <p:ph idx="1"/>
          </p:nvPr>
        </p:nvPicPr>
        <p:blipFill rotWithShape="1">
          <a:blip r:embed="rId1"/>
          <a:srcRect l="3629" t="22988" r="5808" b="7546"/>
          <a:stretch>
            <a:fillRect/>
          </a:stretch>
        </p:blipFill>
        <p:spPr>
          <a:xfrm>
            <a:off x="1022332" y="1387904"/>
            <a:ext cx="6339839" cy="4973678"/>
          </a:xfrm>
          <a:prstGeom prst="rect">
            <a:avLst/>
          </a:prstGeom>
        </p:spPr>
      </p:pic>
      <p:sp>
        <p:nvSpPr>
          <p:cNvPr id="6" name="TextBox 5"/>
          <p:cNvSpPr txBox="1"/>
          <p:nvPr/>
        </p:nvSpPr>
        <p:spPr>
          <a:xfrm>
            <a:off x="4192251" y="833906"/>
            <a:ext cx="4699416" cy="369332"/>
          </a:xfrm>
          <a:prstGeom prst="rect">
            <a:avLst/>
          </a:prstGeom>
          <a:noFill/>
        </p:spPr>
        <p:txBody>
          <a:bodyPr wrap="square">
            <a:spAutoFit/>
          </a:bodyPr>
          <a:lstStyle/>
          <a:p>
            <a:r>
              <a:rPr lang="en-US" dirty="0"/>
              <a:t>This was trained on entire works of Shakespeare</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4 HW assignments</a:t>
            </a:r>
            <a:endParaRPr lang="en-US" dirty="0"/>
          </a:p>
          <a:p>
            <a:pPr lvl="1"/>
            <a:r>
              <a:rPr lang="en-US" dirty="0"/>
              <a:t>All/most will include some programming (Python &amp; </a:t>
            </a:r>
            <a:r>
              <a:rPr lang="en-US" dirty="0" err="1"/>
              <a:t>Pytorch</a:t>
            </a:r>
            <a:r>
              <a:rPr lang="en-US" dirty="0"/>
              <a:t>)</a:t>
            </a:r>
            <a:endParaRPr lang="en-US" dirty="0"/>
          </a:p>
          <a:p>
            <a:pPr lvl="1"/>
            <a:r>
              <a:rPr lang="en-US" dirty="0"/>
              <a:t>Approximately 3-4 weeks to do them </a:t>
            </a:r>
            <a:endParaRPr lang="en-US" dirty="0"/>
          </a:p>
          <a:p>
            <a:r>
              <a:rPr lang="en-US" dirty="0"/>
              <a:t>Final project (details forthcoming)</a:t>
            </a:r>
            <a:endParaRPr lang="en-US" dirty="0"/>
          </a:p>
          <a:p>
            <a:pPr lvl="1"/>
            <a:r>
              <a:rPr lang="en-US" dirty="0"/>
              <a:t>In groups of 3-4</a:t>
            </a:r>
            <a:endParaRPr lang="en-US" dirty="0"/>
          </a:p>
          <a:p>
            <a:r>
              <a:rPr lang="en-US" dirty="0"/>
              <a:t>Intro to </a:t>
            </a:r>
            <a:r>
              <a:rPr lang="en-US" dirty="0" err="1"/>
              <a:t>Pytorch</a:t>
            </a:r>
            <a:r>
              <a:rPr lang="en-US" dirty="0"/>
              <a:t>:</a:t>
            </a:r>
            <a:endParaRPr lang="en-US" dirty="0"/>
          </a:p>
          <a:p>
            <a:pPr lvl="1"/>
            <a:r>
              <a:rPr lang="en-US" dirty="0"/>
              <a:t>https://</a:t>
            </a:r>
            <a:r>
              <a:rPr lang="en-US" dirty="0" err="1"/>
              <a:t>pytorch.org</a:t>
            </a:r>
            <a:r>
              <a:rPr lang="en-US" dirty="0"/>
              <a:t>/tutorials/beginner/deep_learning_60min_blitz.html</a:t>
            </a:r>
            <a:endParaRPr lang="en-US" dirty="0"/>
          </a:p>
        </p:txBody>
      </p:sp>
      <p:sp>
        <p:nvSpPr>
          <p:cNvPr id="3" name="Title 2"/>
          <p:cNvSpPr>
            <a:spLocks noGrp="1"/>
          </p:cNvSpPr>
          <p:nvPr>
            <p:ph type="title"/>
          </p:nvPr>
        </p:nvSpPr>
        <p:spPr/>
        <p:txBody>
          <a:bodyPr/>
          <a:lstStyle/>
          <a:p>
            <a:r>
              <a:rPr lang="en-US" dirty="0" err="1"/>
              <a:t>Homeworks</a:t>
            </a:r>
            <a:r>
              <a:rPr lang="en-US" dirty="0"/>
              <a:t> and projects</a:t>
            </a:r>
            <a:endParaRPr lang="en-US" dirty="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Image Captioning</a:t>
            </a:r>
            <a:endParaRPr lang="en-US" dirty="0"/>
          </a:p>
        </p:txBody>
      </p:sp>
      <p:sp>
        <p:nvSpPr>
          <p:cNvPr id="4" name="TextBox 3"/>
          <p:cNvSpPr txBox="1"/>
          <p:nvPr/>
        </p:nvSpPr>
        <p:spPr>
          <a:xfrm>
            <a:off x="810226" y="1018572"/>
            <a:ext cx="6764053" cy="369332"/>
          </a:xfrm>
          <a:prstGeom prst="rect">
            <a:avLst/>
          </a:prstGeom>
          <a:noFill/>
        </p:spPr>
        <p:txBody>
          <a:bodyPr wrap="square" rtlCol="0">
            <a:spAutoFit/>
          </a:bodyPr>
          <a:lstStyle/>
          <a:p>
            <a:r>
              <a:rPr lang="en-US" dirty="0"/>
              <a:t>(</a:t>
            </a:r>
            <a:r>
              <a:rPr lang="en-US" dirty="0" err="1"/>
              <a:t>Karpathy</a:t>
            </a:r>
            <a:r>
              <a:rPr lang="en-US" dirty="0"/>
              <a:t> &amp; </a:t>
            </a:r>
            <a:r>
              <a:rPr lang="en-US" dirty="0" err="1"/>
              <a:t>Fei-Fei</a:t>
            </a:r>
            <a:r>
              <a:rPr lang="en-US" dirty="0"/>
              <a:t>, 2015)</a:t>
            </a:r>
            <a:endParaRPr lang="en-US" dirty="0"/>
          </a:p>
        </p:txBody>
      </p:sp>
      <p:pic>
        <p:nvPicPr>
          <p:cNvPr id="6" name="Content Placeholder 5"/>
          <p:cNvPicPr>
            <a:picLocks noGrp="1" noChangeAspect="1"/>
          </p:cNvPicPr>
          <p:nvPr>
            <p:ph idx="1"/>
          </p:nvPr>
        </p:nvPicPr>
        <p:blipFill rotWithShape="1">
          <a:blip r:embed="rId1"/>
          <a:srcRect l="1385" t="13348" r="3571" b="936"/>
          <a:stretch>
            <a:fillRect/>
          </a:stretch>
        </p:blipFill>
        <p:spPr>
          <a:xfrm>
            <a:off x="1808480" y="1387904"/>
            <a:ext cx="5577840" cy="5144976"/>
          </a:xfrm>
          <a:prstGeom prst="rect">
            <a:avLst/>
          </a:prstGeom>
        </p:spPr>
      </p:pic>
      <p:sp>
        <p:nvSpPr>
          <p:cNvPr id="7" name="TextBox 6"/>
          <p:cNvSpPr txBox="1"/>
          <p:nvPr/>
        </p:nvSpPr>
        <p:spPr>
          <a:xfrm>
            <a:off x="3369624" y="833906"/>
            <a:ext cx="4696690" cy="369332"/>
          </a:xfrm>
          <a:prstGeom prst="rect">
            <a:avLst/>
          </a:prstGeom>
          <a:noFill/>
        </p:spPr>
        <p:txBody>
          <a:bodyPr wrap="square">
            <a:spAutoFit/>
          </a:bodyPr>
          <a:lstStyle/>
          <a:p>
            <a:r>
              <a:rPr lang="en-US" dirty="0"/>
              <a:t>Extension</a:t>
            </a:r>
            <a:r>
              <a:rPr lang="en-US" baseline="0" dirty="0"/>
              <a:t> to captioning videos</a:t>
            </a:r>
            <a:endParaRPr lang="en-US" dirty="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Nielsen, Chapter 1</a:t>
            </a:r>
            <a:endParaRPr lang="en-US" dirty="0"/>
          </a:p>
          <a:p>
            <a:r>
              <a:rPr lang="en-US" dirty="0" err="1"/>
              <a:t>Goodfellow</a:t>
            </a:r>
            <a:r>
              <a:rPr lang="en-US" dirty="0"/>
              <a:t> et al., Chapter 1</a:t>
            </a:r>
            <a:endParaRPr lang="en-US" dirty="0"/>
          </a:p>
        </p:txBody>
      </p:sp>
      <p:sp>
        <p:nvSpPr>
          <p:cNvPr id="3" name="Title 2"/>
          <p:cNvSpPr>
            <a:spLocks noGrp="1"/>
          </p:cNvSpPr>
          <p:nvPr>
            <p:ph type="title"/>
          </p:nvPr>
        </p:nvSpPr>
        <p:spPr/>
        <p:txBody>
          <a:bodyPr/>
          <a:lstStyle/>
          <a:p>
            <a:r>
              <a:rPr lang="en-US" dirty="0"/>
              <a:t>Further reading</a:t>
            </a:r>
            <a:endParaRPr lang="en-US" dirty="0"/>
          </a:p>
        </p:txBody>
      </p:sp>
      <p:sp>
        <p:nvSpPr>
          <p:cNvPr id="5" name="TextBox 4"/>
          <p:cNvSpPr txBox="1"/>
          <p:nvPr/>
        </p:nvSpPr>
        <p:spPr>
          <a:xfrm>
            <a:off x="543295" y="2690336"/>
            <a:ext cx="6605649" cy="1200329"/>
          </a:xfrm>
          <a:prstGeom prst="rect">
            <a:avLst/>
          </a:prstGeom>
          <a:noFill/>
        </p:spPr>
        <p:txBody>
          <a:bodyPr wrap="square">
            <a:spAutoFit/>
          </a:bodyPr>
          <a:lstStyle/>
          <a:p>
            <a:pPr marL="285750" indent="-285750">
              <a:buFont typeface="Arial" panose="020B0604020202020204" pitchFamily="34" charset="0"/>
              <a:buChar char="•"/>
            </a:pPr>
            <a:r>
              <a:rPr lang="en-US" dirty="0"/>
              <a:t>So if you were confused by some of the terms used like supervised, unsupervised, </a:t>
            </a:r>
            <a:r>
              <a:rPr lang="en-US" dirty="0" err="1"/>
              <a:t>etc</a:t>
            </a:r>
            <a:r>
              <a:rPr lang="en-US" dirty="0"/>
              <a:t>, </a:t>
            </a:r>
            <a:endParaRPr lang="en-US" dirty="0"/>
          </a:p>
          <a:p>
            <a:pPr marL="285750" indent="-285750">
              <a:buFont typeface="Arial" panose="020B0604020202020204" pitchFamily="34" charset="0"/>
              <a:buChar char="•"/>
            </a:pPr>
            <a:r>
              <a:rPr lang="en-US" dirty="0"/>
              <a:t>this is when we’ll cover it a lot of those basics. </a:t>
            </a:r>
            <a:endParaRPr lang="en-US" dirty="0"/>
          </a:p>
          <a:p>
            <a:pPr marL="285750" indent="-285750">
              <a:buFont typeface="Arial" panose="020B0604020202020204" pitchFamily="34" charset="0"/>
              <a:buChar char="•"/>
            </a:pPr>
            <a:r>
              <a:rPr lang="en-US" dirty="0"/>
              <a:t>For more background material, look</a:t>
            </a:r>
            <a:r>
              <a:rPr lang="en-US" baseline="0" dirty="0"/>
              <a:t> into the Goodfellow book.</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Goals of the Course</a:t>
            </a:r>
            <a:endParaRPr lang="en-US" dirty="0"/>
          </a:p>
        </p:txBody>
      </p:sp>
      <p:sp>
        <p:nvSpPr>
          <p:cNvPr id="3" name="Content Placeholder 2"/>
          <p:cNvSpPr>
            <a:spLocks noGrp="1"/>
          </p:cNvSpPr>
          <p:nvPr>
            <p:ph idx="1"/>
          </p:nvPr>
        </p:nvSpPr>
        <p:spPr/>
        <p:txBody>
          <a:bodyPr>
            <a:normAutofit fontScale="92500" lnSpcReduction="10000"/>
          </a:bodyPr>
          <a:lstStyle/>
          <a:p>
            <a:r>
              <a:rPr lang="en-US" dirty="0"/>
              <a:t>Intuition behind “depth” in deep learning </a:t>
            </a:r>
            <a:endParaRPr lang="en-US" dirty="0"/>
          </a:p>
          <a:p>
            <a:pPr lvl="1"/>
            <a:r>
              <a:rPr lang="en-US" dirty="0"/>
              <a:t>Abstract features</a:t>
            </a:r>
            <a:endParaRPr lang="en-US" dirty="0"/>
          </a:p>
          <a:p>
            <a:pPr lvl="1"/>
            <a:r>
              <a:rPr lang="en-US" dirty="0"/>
              <a:t>Representation learning</a:t>
            </a:r>
            <a:endParaRPr lang="en-US" dirty="0"/>
          </a:p>
          <a:p>
            <a:r>
              <a:rPr lang="en-US" dirty="0"/>
              <a:t>An understanding of prominent deep architectures</a:t>
            </a:r>
            <a:endParaRPr lang="en-US" dirty="0"/>
          </a:p>
          <a:p>
            <a:r>
              <a:rPr lang="en-US" dirty="0"/>
              <a:t>The ability to design and train novel architectures for problems of interest</a:t>
            </a:r>
            <a:endParaRPr lang="en-US" dirty="0"/>
          </a:p>
          <a:p>
            <a:r>
              <a:rPr lang="en-US" dirty="0"/>
              <a:t>An understanding of how deep networks are trained and optimized </a:t>
            </a:r>
            <a:endParaRPr lang="en-US" dirty="0"/>
          </a:p>
          <a:p>
            <a:r>
              <a:rPr lang="en-US" dirty="0"/>
              <a:t>Awareness of emergent understanding of why neural networks actually generalize, and in what circumstances they “memorize”</a:t>
            </a:r>
            <a:endParaRPr lang="en-US" dirty="0"/>
          </a:p>
          <a:p>
            <a:r>
              <a:rPr lang="en-US" dirty="0"/>
              <a:t>Familiarity with problems in neural networks and future directions</a:t>
            </a: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222422"/>
            <a:ext cx="8821355" cy="798991"/>
          </a:xfrm>
        </p:spPr>
        <p:txBody>
          <a:bodyPr>
            <a:normAutofit fontScale="90000"/>
          </a:bodyPr>
          <a:lstStyle/>
          <a:p>
            <a:r>
              <a:rPr lang="en-US" dirty="0"/>
              <a:t>How can we train a model to predict something on unseen data?</a:t>
            </a:r>
            <a:endParaRPr lang="en-US" dirty="0"/>
          </a:p>
        </p:txBody>
      </p:sp>
      <p:pic>
        <p:nvPicPr>
          <p:cNvPr id="5" name="Picture 4" descr="A picture containing shape&#10;&#10;Description automatically genera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53314" y="1374247"/>
            <a:ext cx="6604686" cy="471763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12768</Words>
  <Application>WPS Presentation</Application>
  <PresentationFormat>On-screen Show (4:3)</PresentationFormat>
  <Paragraphs>584</Paragraphs>
  <Slides>71</Slides>
  <Notes>32</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71</vt:i4>
      </vt:variant>
    </vt:vector>
  </HeadingPairs>
  <TitlesOfParts>
    <vt:vector size="89" baseType="lpstr">
      <vt:lpstr>Arial</vt:lpstr>
      <vt:lpstr>宋体</vt:lpstr>
      <vt:lpstr>Wingdings</vt:lpstr>
      <vt:lpstr>Avenir Book</vt:lpstr>
      <vt:lpstr>Cambria Math</vt:lpstr>
      <vt:lpstr>Kingsoft Math</vt:lpstr>
      <vt:lpstr>DejaVu Math TeX Gyre</vt:lpstr>
      <vt:lpstr>微软雅黑</vt:lpstr>
      <vt:lpstr>汉仪旗黑</vt:lpstr>
      <vt:lpstr>宋体</vt:lpstr>
      <vt:lpstr>Arial Unicode MS</vt:lpstr>
      <vt:lpstr>Calibri Light</vt:lpstr>
      <vt:lpstr>Helvetica Neue</vt:lpstr>
      <vt:lpstr>Calibri</vt:lpstr>
      <vt:lpstr>汉仪书宋二KW</vt:lpstr>
      <vt:lpstr/>
      <vt:lpstr>苹方-简</vt:lpstr>
      <vt:lpstr>Office Theme</vt:lpstr>
      <vt:lpstr>Deep Learning Theory and Applications</vt:lpstr>
      <vt:lpstr>PowerPoint 演示文稿</vt:lpstr>
      <vt:lpstr>Outline</vt:lpstr>
      <vt:lpstr>Course Logistics</vt:lpstr>
      <vt:lpstr>Instructor TA and ULA</vt:lpstr>
      <vt:lpstr>Office hours</vt:lpstr>
      <vt:lpstr>Homeworks and projects</vt:lpstr>
      <vt:lpstr>Goals of the Course</vt:lpstr>
      <vt:lpstr>How can we train a model to predict something on unseen data?</vt:lpstr>
      <vt:lpstr>How can we train a model to predict a value on unseen data?</vt:lpstr>
      <vt:lpstr>Predictions</vt:lpstr>
      <vt:lpstr>Optimizing Parameters</vt:lpstr>
      <vt:lpstr>More parameters</vt:lpstr>
      <vt:lpstr>… even more parameters</vt:lpstr>
      <vt:lpstr>…even more parameters</vt:lpstr>
      <vt:lpstr>…even more parameters</vt:lpstr>
      <vt:lpstr>The heart of neural networks are weights and biases</vt:lpstr>
      <vt:lpstr>Nodes of a network are arranged in layers to form deep networks</vt:lpstr>
      <vt:lpstr>Network depth creates a composition of functions</vt:lpstr>
      <vt:lpstr>PowerPoint 演示文稿</vt:lpstr>
      <vt:lpstr>why deep?</vt:lpstr>
      <vt:lpstr>Why go deep?</vt:lpstr>
      <vt:lpstr>Representations matter</vt:lpstr>
      <vt:lpstr>Increasing # of neurons</vt:lpstr>
      <vt:lpstr>Layers can be arranged in arbitrary configurations to increase model power</vt:lpstr>
      <vt:lpstr>Layers can be arranged in arbitrary configurations to increase model power</vt:lpstr>
      <vt:lpstr>Classic risk curve</vt:lpstr>
      <vt:lpstr>Double Descent</vt:lpstr>
      <vt:lpstr>Double Descent</vt:lpstr>
      <vt:lpstr>Differentiable Computing</vt:lpstr>
      <vt:lpstr>The perceptron</vt:lpstr>
      <vt:lpstr>PowerPoint 演示文稿</vt:lpstr>
      <vt:lpstr>The perceptron</vt:lpstr>
      <vt:lpstr>PowerPoint 演示文稿</vt:lpstr>
      <vt:lpstr>PowerPoint 演示文稿</vt:lpstr>
      <vt:lpstr>PowerPoint 演示文稿</vt:lpstr>
      <vt:lpstr>Summary so far</vt:lpstr>
      <vt:lpstr>The multilayer perceptron (MLP)</vt:lpstr>
      <vt:lpstr>Bias</vt:lpstr>
      <vt:lpstr>Logic circuits with perceptrons</vt:lpstr>
      <vt:lpstr>Logic circuits with perceptrons</vt:lpstr>
      <vt:lpstr>Problem with Logical Functions</vt:lpstr>
      <vt:lpstr>Sigmoidal Neuron</vt:lpstr>
      <vt:lpstr>Multi-layers of Neurons</vt:lpstr>
      <vt:lpstr>Differentiable Computing</vt:lpstr>
      <vt:lpstr>Design choices for an ANN</vt:lpstr>
      <vt:lpstr>Fully connected network</vt:lpstr>
      <vt:lpstr>Types of Neural Networks</vt:lpstr>
      <vt:lpstr>Convolutional Neural Networks</vt:lpstr>
      <vt:lpstr>Convolutional Neural Networks</vt:lpstr>
      <vt:lpstr>Convolutional Neural Networks</vt:lpstr>
      <vt:lpstr>Convolutional Neural Networks (CNNs)</vt:lpstr>
      <vt:lpstr>Graph Neural Networks</vt:lpstr>
      <vt:lpstr>Recurrent Neural Networks (RNNs)</vt:lpstr>
      <vt:lpstr>Recurrent Neural Networks (RNNs)</vt:lpstr>
      <vt:lpstr>Recurrent Neural Network</vt:lpstr>
      <vt:lpstr>Transformers</vt:lpstr>
      <vt:lpstr>Autoencoders</vt:lpstr>
      <vt:lpstr>Autoencoder Applications</vt:lpstr>
      <vt:lpstr>Ultra Deep Learning (e.g. ResNet)</vt:lpstr>
      <vt:lpstr>GANs</vt:lpstr>
      <vt:lpstr>Generative Models</vt:lpstr>
      <vt:lpstr>Deep Reinforcement</vt:lpstr>
      <vt:lpstr>Applications</vt:lpstr>
      <vt:lpstr>Genomics: Enhancer Binding</vt:lpstr>
      <vt:lpstr>Image Colorization</vt:lpstr>
      <vt:lpstr>Style Transfer</vt:lpstr>
      <vt:lpstr>Object Detection </vt:lpstr>
      <vt:lpstr>Text Generation</vt:lpstr>
      <vt:lpstr>Image Captioning</vt:lpstr>
      <vt:lpstr>Further reading</vt:lpstr>
    </vt:vector>
  </TitlesOfParts>
  <Company>Yale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 Theory and Applications</dc:title>
  <dc:creator>Kevin</dc:creator>
  <cp:lastModifiedBy>wenxinxu</cp:lastModifiedBy>
  <cp:revision>166</cp:revision>
  <dcterms:created xsi:type="dcterms:W3CDTF">2023-04-08T15:23:26Z</dcterms:created>
  <dcterms:modified xsi:type="dcterms:W3CDTF">2023-04-08T15:23:26Z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6BC2DE885E94C04068FB206497E2AA38</vt:lpwstr>
  </property>
  <property fmtid="{D5CDD505-2E9C-101B-9397-08002B2CF9AE}" pid="3" name="KSOProductBuildVer">
    <vt:lpwstr>1033-4.6.1.7467</vt:lpwstr>
  </property>
</Properties>
</file>

<file path=docProps/thumbnail.jpeg>
</file>